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8" r:id="rId4"/>
    <p:sldId id="258" r:id="rId5"/>
    <p:sldId id="260" r:id="rId6"/>
    <p:sldId id="261" r:id="rId7"/>
    <p:sldId id="263" r:id="rId8"/>
    <p:sldId id="262" r:id="rId9"/>
    <p:sldId id="270" r:id="rId10"/>
    <p:sldId id="264" r:id="rId11"/>
    <p:sldId id="266" r:id="rId12"/>
    <p:sldId id="267" r:id="rId13"/>
    <p:sldId id="271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1C1D1-A9AD-4BFA-A9BA-171E68D24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18ADF7-0E52-4245-BEC0-3950121D32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2545-C8E6-41F6-BEB5-D6814EC04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0AFF0-8942-4253-AF42-794D195DA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C8C3D-BD15-437F-9253-701D0EC52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70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962C1-F59F-476B-A268-A7B53AE79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7AF1B-50C9-456C-9B51-AD734A400A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6436A-DA20-481A-863A-F430C3318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39922-01C9-42A9-87B7-886BEFF32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F314E-9D55-4581-820A-051023889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534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8F020-C98D-4241-8BED-5CD03FB2D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8C06F-5736-4F7A-A41A-46EE62660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2ACDA5-4F2D-48CE-A2AD-74A4DE1E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6D9E0-0C8A-40F0-9E0A-61641F133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B3EBB-639B-434D-A01F-6E06156F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700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318DE-E8CA-47A6-9C5E-5EEB29F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98D17-FE9B-4DE6-87D5-4A3E611BDA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C2638-CA44-43B5-883D-93FA111B8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CD9389-6A2E-49D3-99D1-BE7115D6C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78001-B598-4543-8D0E-365F43FE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C1F64-9C62-470C-99F8-EF9BACCB0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129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7ABB3-BE94-4891-9985-72928125B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E84C8-BC9A-4F01-992C-47202947B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751231-5AD0-46F2-8925-EC61849C1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DD4246-391A-4CB7-A5A6-3DEAE2174D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3837AA-9A45-4090-98C7-511D888CF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A405A-FEAF-4633-8F81-C3AFF80D8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9D10B1-B535-4152-AF4B-CBC5B7000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E120FF-05B3-493B-B883-4DB1A9A39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720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754AE-C844-44B2-B508-E10FA6908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7842B8-FC11-40B7-8F28-C1615D38C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29F4CB-0BDA-47AE-AEC2-3DADA4EF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7973C-3DF0-4277-B4B3-54E1B4F71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916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EAE3C7-3AB9-408D-A657-2DE787802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6358AD-1F01-44B8-A8E3-92FABAC0A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B30B2D-694E-400B-9124-CAEDBE784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3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A87E1-6014-4D80-8C83-978276DB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1F811-4C0F-4AA5-8681-06B449A5B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16F743-0A3B-410C-A1EA-2986718778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B017C-0898-42AF-B25E-E095829FE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5B6C47-AC43-45F1-8486-802AF07F2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BFC8A-1635-4CD7-A48F-A61718C41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736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57487-465E-4E08-9C71-E8AB3B1F7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FFE099-938F-423D-AE77-A23BD28CC3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EFE8FF-EE04-494F-B86A-621319620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097DE9-2272-45E0-AFC5-91488421A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785E42-8155-45B2-8BB7-069BF31B1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AADC25-C34E-4478-A99C-EEEDF8C35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43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5165F-1E9C-4EF1-BDBB-FB4334C1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2C4C68-13D2-4768-95EE-16E76A135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2BE2-D045-4D45-B85B-00C8963C6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25D542-8ECC-4FC8-8DCD-219670792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08433-0EDA-4043-B34C-B3CA36C7B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669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C86B48-21EB-4232-905B-0847F413FE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6637D7-41D8-48CC-B110-22B9CCF15E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98AF3-3881-4565-85B7-0058B1D15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E734E-1668-4AB7-9394-C33F2A3A4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9A6B3-ACAD-4312-B50C-4874B3210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700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890FFF-2F5D-4A40-AD10-4A035FF4C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533537-D34D-4A68-B1AB-450C7794D2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8751A-E18C-4D45-8728-C6C69413FD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80C2E-3FE0-4B7D-97CA-89A246525655}" type="datetimeFigureOut">
              <a:rPr lang="en-GB" smtClean="0"/>
              <a:t>02/05/2024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F1DB8-7974-4855-AB53-D2EBE8DF7B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44DEC-67B8-4414-976F-73ABB61F5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7CE0E-DDC4-41D4-9039-2727D5DF4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863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google.co.uk/imgres?q=phonics+clipart&amp;hl=en&amp;sa=X&amp;qscrl=1&amp;nord=1&amp;rlz=1T4SNYK_en-GBGB313GB313&amp;biw=1280&amp;bih=685&amp;tbm=isch&amp;prmd=imvns&amp;tbnid=cLzIFZofyWDq1M:&amp;imgrefurl=http://www.lancaster.k12.oh.us/olc/teacher.aspx%3Fs%3D952&amp;docid=7gsXkM4RLaIbKM&amp;imgurl=http://www.lancaster.k12.oh.us/userfiles/book%252520clip%252520art.jpg&amp;w=350&amp;h=325&amp;ei=U-Z9T47OHOTS0QWPpdyVDg&amp;zoom=1&amp;iact=rc&amp;dur=208&amp;sig=117638893342511017181&amp;page=1&amp;tbnh=138&amp;tbnw=149&amp;start=0&amp;ndsp=19&amp;ved=1t:429,r:18,s:0,i:119&amp;tx=92&amp;ty=58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uk/imgres?q=phonics+segmenting&amp;start=83&amp;hl=en&amp;qscrl=1&amp;nord=1&amp;rlz=1T4SNYK_en-GBGB313GB313&amp;biw=1280&amp;bih=685&amp;addh=36&amp;tbm=isch&amp;tbnid=4hkhmDNNH3HuvM:&amp;imgrefurl=http://www.littlemummy.com/2012/03/07/phonics-help/&amp;docid=Lh1Yvg-kLUVVQM&amp;imgurl=http://www.littlemummy.com/wp-content/uploads/2012/03/dog-phonics-flashcard.jpg&amp;w=630&amp;h=400&amp;ei=aOh9T9W9H8v58QPSi7GmDg&amp;zoom=1&amp;iact=hc&amp;vpx=625&amp;vpy=221&amp;dur=41&amp;hovh=179&amp;hovw=282&amp;tx=180&amp;ty=82&amp;sig=117638893342511017181&amp;page=5&amp;tbnh=149&amp;tbnw=253&amp;ndsp=20&amp;ved=1t:429,r:2,s:83,i:9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.uk/imgres?q=i+love+school+clipart&amp;hl=en&amp;qscrl=1&amp;nord=1&amp;rlz=1T4SNYK_en-GBGB313GB313&amp;biw=1280&amp;bih=685&amp;tbm=isch&amp;tbnid=ApjhQEN0RFTl-M:&amp;imgrefurl=http://www.clipsahoy.com/webgraphics4/as5709.htm&amp;docid=W39Jd-1ScFCOCM&amp;imgurl=http://www.clipsahoy.com/clipart3/as5709.gif&amp;w=250&amp;h=181&amp;ei=9el9T5W_F8el8QPav8zYDQ&amp;zoom=1&amp;iact=hc&amp;vpx=461&amp;vpy=178&amp;dur=531&amp;hovh=144&amp;hovw=200&amp;tx=87&amp;ty=64&amp;sig=117638893342511017181&amp;page=1&amp;tbnh=144&amp;tbnw=200&amp;start=0&amp;ndsp=17&amp;ved=1t:429,r:1,s:0,i:67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.uk/imgres?q=reading+clipart&amp;hl=en&amp;rlz=1T4SNYK_en-GBGB313GB313&amp;biw=1280&amp;bih=685&amp;tbm=isch&amp;tbnid=0hAKGHfYaBLGwM:&amp;imgrefurl=http://www.cartoon-clipart.com/cartoon_clipart_images/girl_or_child_reading_a_book_0515-1002-0104-0834.html&amp;docid=d5HcqJynHTErrM&amp;imgurl=http://www.cartoon-clipart.com/cartoon_clipart_images/girl_or_child_reading_a_book_0515-1002-0104-0834_SMU.jpg&amp;w=300&amp;h=300&amp;ei=oux9T7_uK8zq8QOgq92kDg&amp;zoom=1&amp;iact=hc&amp;vpx=471&amp;vpy=173&amp;dur=79&amp;hovh=225&amp;hovw=225&amp;tx=117&amp;ty=102&amp;sig=117638893342511017181&amp;page=1&amp;tbnh=145&amp;tbnw=113&amp;start=0&amp;ndsp=20&amp;ved=1t:429,r:2,s:0,i:122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UCI2mu7URBc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imgres?q=question+marks&amp;um=1&amp;hl=en&amp;sa=N&amp;biw=1280&amp;bih=685&amp;tbm=isch&amp;tbnid=0YX9gzZRFAgPXM:&amp;imgrefurl=http://beabetterbusiness.com/blog/2011/12/15/sap-b1-its-all-new-to-me/question-marks/&amp;docid=dvjz7jo7_ZJDvM&amp;imgurl=http://beabetterbusiness.com/blog/wp-content/uploads/2011/12/question-marks.jpg&amp;w=795&amp;h=644&amp;ei=IO99T4TyNsSC8gPFxYnADg&amp;zoom=1&amp;iact=rc&amp;dur=2&amp;sig=117638893342511017181&amp;page=1&amp;tbnh=137&amp;tbnw=169&amp;start=0&amp;ndsp=21&amp;ved=1t:429,r:0,s:0,i:133&amp;tx=70&amp;ty=58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CA1E0-87F8-4A3C-9B93-55E9BA818C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42628"/>
            <a:ext cx="9144000" cy="2387600"/>
          </a:xfrm>
        </p:spPr>
        <p:txBody>
          <a:bodyPr/>
          <a:lstStyle/>
          <a:p>
            <a:r>
              <a:rPr lang="en-GB" dirty="0"/>
              <a:t>Year 1 Phonics Screening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139E79-3EEF-48E0-9A89-E6CB23C5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148325"/>
            <a:ext cx="2501980" cy="258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983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>
            <a:extLst>
              <a:ext uri="{FF2B5EF4-FFF2-40B4-BE49-F238E27FC236}">
                <a16:creationId xmlns:a16="http://schemas.microsoft.com/office/drawing/2014/main" id="{722694FA-65A1-45D7-BFC9-44CC9FEC1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3076" name="Text Box 4">
            <a:extLst>
              <a:ext uri="{FF2B5EF4-FFF2-40B4-BE49-F238E27FC236}">
                <a16:creationId xmlns:a16="http://schemas.microsoft.com/office/drawing/2014/main" id="{14C8AC4F-C886-4DF0-AF09-73439E3A0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568451"/>
            <a:ext cx="76200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Children are taught to read by breaking down words into separate sounds or ‘phonemes’. They are then taught how to blend these sounds together to read the whole word. 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Children have a 20 minutes phonics lesson each day and they are encouraged to use these strategies to read and write in other lessons. 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There are around 42 different sounds.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38B632-FB4F-4ED4-8467-FE960B46173D}"/>
              </a:ext>
            </a:extLst>
          </p:cNvPr>
          <p:cNvSpPr txBox="1"/>
          <p:nvPr/>
        </p:nvSpPr>
        <p:spPr>
          <a:xfrm>
            <a:off x="2539014" y="559293"/>
            <a:ext cx="6232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What is phonics?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B2F6108C-C583-4EB5-8164-482824D09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F7B981C-6828-4F17-955C-F41E8FA85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8002" r="4327" b="5901"/>
          <a:stretch>
            <a:fillRect/>
          </a:stretch>
        </p:blipFill>
        <p:spPr bwMode="auto">
          <a:xfrm>
            <a:off x="1903414" y="476250"/>
            <a:ext cx="85693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>
            <a:extLst>
              <a:ext uri="{FF2B5EF4-FFF2-40B4-BE49-F238E27FC236}">
                <a16:creationId xmlns:a16="http://schemas.microsoft.com/office/drawing/2014/main" id="{F2D7F29C-6184-41A5-AFFF-271D0DD7A0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3DA0D839-6B27-480D-9AAC-A912550F0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524001"/>
            <a:ext cx="762000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Every Year 1 child in the country will be taking a government set phonics screening check in the same week.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aim of the check is to ensure that all children are able to read by the end of year two.  </a:t>
            </a:r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F00C9FEF-84FC-4388-AA57-2965ABDEF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4A68E1F-4993-42DE-ABB3-2BE9F3905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5127" name="AutoShape 8" descr="data:image/jpeg;base64,/9j/4AAQSkZJRgABAQAAAQABAAD/2wBDAAkGBwgHBgkIBwgKCgkLDRYPDQwMDRsUFRAWIB0iIiAdHx8kKDQsJCYxJx8fLT0tMTU3Ojo6Iys/RD84QzQ5Ojf/2wBDAQoKCg0MDRoPDxo3JR8lNzc3Nzc3Nzc3Nzc3Nzc3Nzc3Nzc3Nzc3Nzc3Nzc3Nzc3Nzc3Nzc3Nzc3Nzc3Nzc3Nzf/wAARCACbAKcDASIAAhEBAxEB/8QAHAAAAgIDAQEAAAAAAAAAAAAAAAUEBgIDBwEI/8QAQRAAAQMDAgQCBgYIBgIDAAAAAQIDBAAFERIhBjFBURNhFCIycYGRFSNCUmKhBzNDcoKxwdEWJDRTkvGi4WPi8P/EABoBAAIDAQEAAAAAAAAAAAAAAAAEAgMFAQb/xAAwEQABAwMCBAMIAwEBAAAAAAABAAIDBBExEiEFE0FRYYHwFCIycZGhscEVQtEj4f/aAAwDAQACEQMRAD8A7hRRRQhFFFFCEUUUUIRXh5VqkSWY7ZW84lCfxHGaq07jmMzIeajwZbrTKghyXoHhJVgHGAdW2Rk6cDvVb5WMyVNsb3YCYzrebzdXGLnHDlrYaSUtLOUSHVE5Kk9QkBOM7ZUewpbHv1k4fnyoEriK3oijCmmH5Y8SOrJ1I3PsciATkbjlgCn3XiW4cULU20++mzqd9HaagDDtyd6pSrogYOTkcicgCtrrEXhtlmNcLEbewU4YUhtLyHFfcynJ8Q5GAfa3wTg0rLWOYLxxl3yS8shYSGjVZXGXcpiocq82+6RZkWMC6iJFQlYcaABIKs51kZxggZwCDuas6FBSQQcgjIrjV64dDDaZztok2Jx4eGLhGcbHhlZACXkpOMKJA5K36ipVk4nkIZVCmGQ1coivBdZYC3M4GzgAz6hHInzFDqwhtywg9lfTNE50n3T4rrua9qi2/iKW6yl5mV4rZyPXRnBBwQdgQQQQRTiLxKnIElgj8Te/5UM4hC42OxTL6KVouNwrFRUeLNjy05YdSvyHMVIzTjXNcLgpUgg2KKKKKkuIooooQiiiihCKKKKEIoorBxaW0lSyAkcya4TZCyUQkZJAA70gufEAbJahYWrq50Hu71BvF4XLUWo5KWBzPIq/9UpArFq+Im+iL6rVpaH+8n0WT7zshwrfWpaj1VSu+OfR9jukuMnQ6iO67kff08/yFMq0T4yJsKREd/VvtKbV7iCP61lseeYC49VpPYAwhqQWLh9xmXbbfAvEq3F22uIhONhCkB8pBXnUD7Q9bCcH1VEY3qfD4avtnZ4atl94omeG9IWk+D4SwzIHrs4U4gkjAWN876QBitHDyVXPhqG2+txibEPhl1sgLZeaOnUD8M45EKwdjTCdbpF4cS7xBN9McaQUx/Ca8FLBznWkAkhzIHrZ2xtjfOjDxaKBjmT/ABAnpnfK8S2rbGC2TIKiv8L3mycL8Qf4h4lnPMyn3EtRmC2v0kOYSlJK0EpUokDCSAOdQIsNVp4phJccU65PgKTJWr9o82QrV8QtQx2Axyp1KM1Ybl8QXMzWoCSppKWA2AQMa1gE614zywN9kioN3UDxLYdjq/zBweePD/6qufiDamYMi+GzrnubfpX01Vrq4wzF03baQ2VlCdJWrWrHU8s/kK2UCis4knK9mFk2tbawttSkqHIg4NPbZxAQQ1N3B2Do6e/+9IK8Iq+CpkhN2FUzU7JRZwXQm1ocQFIUFJPIg5zWdUq03VyAvSrK2T7Se3mKuEd9t9pLjStSFDY16Glq2Tt2z2WFUUz4Xb4W2iiim0uiiiihCKK1yX0Ro7r7urw2klatKCo4AycAZJ9wpbaeJbJeE6rXdYcnpht0EjyI50ITUmqpxDczIWqMwr6lJwsj7R/tUH9IEi5W65W6VAu7sSPIJiyWigOIBVs2sg8hqOCRg+snOwqvuTLlbtrrB8ZhI3lwUlYHmpvdQ+GqkK4TPjtF5pyj5TX3k8lNjzY0l59ll4LeYUUuo5KSfMH5g9RUgGqvMhwJ16hXNlzLE9Ho3psVzC2nBlTagrlg+skg5z6uRzpiuVNspKb0Q9DBwi4towEjs6keyfxD1e+nFZbqBxjEke/cdVpNrGh+h+3j0Tig9axBCgCk5BGQR1rKs+ydVecWLFxF46siBdlJS6fssyAAEny1jbPcCm656ozqkTWloSVHw3W21LSodjpyUkee3btWVxhsT4T0SUnUy6gpUOuPLse1L+HJj6VSLRcVlU2CAA6Tu+yc6F+/AwfOo1LGyM5pFyNj+j+l5DjlBy389ouDlSjm5uIVoWmC2sLw4gpL6hun1TuEg774yQOnOBLPj8cQ28HES3uuqPYuLSkD5IJqwnfbrVdsbiJ19vc9pQcQh1ENCknIIbTk/wDksiq6J2pzngWDQbfM7fVKcGYZatp6BPhRRyNGauIXukUHlWqQ+1HZcfkOJbZbTqWtZwEjuTSxH0lewDFW7bbaof6hSAH3gfuA7Np81Ak9hzpinpZJzZuO6onqGQj3spgqZHTMRDLqfSFpKg0N1BI5k45Dcc+pFObJc1Qngl3JYWd8n2T3qiWgWy1mbd3ClhmQ6GI5USpx5CCQFHmpa1qyepI001S9eJ5KosVuBGAz6ROGVqHXDaSMDHVRHuptlNKyYcne3Xolnzxvi/69enVdXQoLAIOQeorKqJ+jCbKlRJD8+fIk+kKK4gdASExxsnCRsCdz3wQDyqxXHiuwW11DMu6xUvuEJQyletxZJwAEJySc9hW6xwcNljOaWmxTmiiipqKxJyO9cxu9ggW+/Ltc6DGft09S5EHxWgQ2vm61kjbclY96u1T+NLHMttwPENonXCPGKCmexEdPq5x9elBBSSMesMbjcbjdZemuILla0NM3CDcQhSX4r0pvwnG3B7Kw43sdiRgpGQTvvQharpw0+/DejwLrKbbW0WwxJJfbT+7n10+WFbdqyh3p+3MMR+JWTGdwlBmpOqO6rvq+wTtsoDc4BNbBxCmJhu9wZFvVj1nynXHPf6xJOn+IDypu26xLZC2ltvtOp2UkhSVg/ka4ABhdJJykV+4Xj3Rh123PqgS3dLnjMY0OkEKSpaeROQCFDB88bVMtl2L730ddGDFuIRqU0SCh8dVNq+0nuOYzuK0KtEm1kvcOKbSjOpVueUQyv9wjJbPuyny3zXoctvE8ZyJKadZksK1KYcHhvxl9FJI/JSdjXbIuVGkQXeHyZFubW7aty9DTupgfea66e6P+PLBaR32pLDb8dxLrLidSFoOQodwajW64SYcpu2Xpep5RPo0wJCUSQN8HHsuY3I5HGR1AiT2P8PyFz4+9qeXmUykbR1k/rU9k/eH8XesyuoRKNbB735T9HWFhDH4/Cbk5Bqj8Qz5ErihLVkS6mXbI7in3G29SilQBI0nmkDB95GO1XcKBAIII5hQOxqlcYwnbxxJbrZa3WWJyozqnnlvloKb2w2ogHIOFbEHl2zWZQ6eYdQ6H5eafrLGPfcXx3UBq6vOOxm+Jb9IFvnsB5hEEBS1jO6HAhOpOew7HenfDL8Zq/wBxhwYT0CI8w1IjsvNeGVEZQtSUnkNk89+vWkPCkKfJnvXCO3ElvwXEpS06sspytGdeUg5V0B5YzinN6N4jyYV9uqYcaPAeDa2WFFxXhuHQtSlkAYGUnAHSnJ5IwTTNDRfyN+mywWzx09YGssBf1srfnvUefNYgRVSJK9LaSBsCSonkkDmSTyHWtkl9qKw6/IcS200kqWtRwABzNQrNCeuL7V5uLS0HGYURYwY6SPaUP9wj/iDgb5pOkpTO7fYBb9VUiFviV5BtT9xebn3xGNKguNAJylnspePac69k8hvvWV4uD9wEm02NQVKUjw3pXJuLnnk9V4JwkeWcbUPyX74+5CtjqmYLaiiVNRsVnq20e/RSunIb7jY/Oi2gNWi0RfHmactxWtggffcV9kHnk7noCa9IxjWN0tFgsF7nPOp25WNpsVvsEdL7rniOsNBBmSCAW0AAYT0QnGNh8cmod1mTOI7c9CsDJEd7CV3CRltrRn1tAHrLyNsjA32NTWLIqW61L4gdbmyUq1Ns4+oYP4UkesR95W/bGcU0nTIkBhT86S1GZTjK3lBA8hk1JRSlrhxDqUm6zZExITgMA+EwNsY0J5j94mp/CFmhz74ZUWIwxa7SstsJbbSEuycYUrYckAlI/EVdqWyr1LuMV9vh6DIW6pBDc2QnwmUq7jV6ysc9hjzr2Kq82Xh5uPJvDVugw2xhFvY1rO+SCtYJUok9EgknrUQ0DC6STldVB5UVTeCOHZbK3b1e35js2TuzHlPlz0RvGMY5BZ5qwNs4HmVJcWxn9InDhuMm1XSWLZOjrLbrM/CB5EKzpIIwRvyNJJbDHDFwaaYcbNinK/yhBymK4f2efuKPs9Acp5EYX/pu4RRLYa4oiRUvvwgEzGSTh1gZ396c/I+QFUBuxJkW0K4fusqNGkN/qCorbIPPbOxzjfyoKAuxHBzkZ7g0nkcPxvFckW1162ylnKnYpwlR7qbOUKPmRmqhE4t4ksrLbd2tSbmwgBPpMVZCyAMZKTnJ69KsVq464fuRCPTREf2BYmfVKB7ZO350IUn6TuNrITeYnjsZ3mwkkpA7uN+0n3p1AdcVulQoF+ZZmxZCQ6gExZ0ZYKkZ54PJQ7pOR/RqlQWkKScpPIg5FJ5VjCH1zLO96BMWcr0pyy8fxo5HP3hhXnQhaPGFwCrLxGyhEpe7TjZKW3yNwtpXNKxz08wRtkVItkqQ3IVaLuQ7I0ksvlICZTfmOWoclD49do65LF0T9E8RRBElqOWvXJQ4obhTLmB6w542UMdt60vtuSNFlvTxRMCtduuSQElxY5HsHB1TyUM42JAEKO9NZ4UL0WadMDQpyArBJIHNkeYJ9UdQcfZqq2xLF2uTjt7mMQvTMvPPPp1IRgDw0DkMY2B5HScZJqRCj3biy5z31+HIchKVhsvFLTaUkoygYO6ilRz0zzrUwsS2ErlXJTSGIKUwg4xrCwn2GhjGNjzOT8qznsjD36MnPh5Leow/lai7A+ZF8Hx/QWvgpyVIvt3hNSHIvpDaS1IbQDu2U5ISrI3CwcHoast2sF4uNtkxrnfA4x4KiW48RLJWQMjUcnbI5DFIuGEqau1hdKSDOduK1776dKcHP8ApvxBYVIgohQ7tcj6asMMRlyMoGdyokjUQlIKiM74x1rOqQTWNa0gE2/rfFxnpheWrQfbDvubHCkcPPHipqDJcRm3RkIWtKgR48kAbdilH5q/dprOfevM5y1wXFtxGzibLQd1H/ZQfvH7ShyGw3O2t9BgMROGuHiGXvCAU6Bn0Vnq4e6idhnmSTvg1qYbTMbFnsalxrVGyiRLQr1nVfabQrmVE51L6EkDfcb8cbY26W4Tz3uebuW0ylySbTw0lEePH+qdmJQPDYA5ob6KX+STz32qYhFq4bglS3EMIcXlxx1WXH3D3PNaj2+AqKierAtnCsRlSGPq1SFZTHj9CBj9Yob+qD0OSKlW6yMxn/TJbrk2eRj0l8jKfJCRsge7njfNTUFH9KvN1A9AZ+i4pOPSZaNTyh0KGuSc9Cvl92pMKwwo0hMp0LmTAP9VKV4ix+70T/CBTJ1xtlsuPLQ2hO6lrUEgDuSaq1z/SFYIay1GecuMjo1DRrz/Fy/OhCtZIHrHAwOfYUosT0K83P6VurrTNmgDxYhfUENuuJO7yidsD7Oduat9sUi7XvifiWG5EZhM2mG8NKy4sqdUn4cs9dqT3e1R4UBU2/wAyRcnUDSy04soQV9AlI93yFRIJwui1jddyi8fWS5XhNpsTi7pKKStfooBbbSBzUskDngbZ3I99FKv0PcHf4ZsRlzWUoulww4+B+yR9lsdsA5PmeuBRUlxX11tDra23EBaFgpUkjIIPMVwG52tXBPFrtlWSLTOJetrileyTjLfzOPl3r6Bqgfpc4fTfrU02jCJTepUZ3OClwbjfseX/AFUHyCMajhSYwvNgqdvUSda4E8YmRWnTyC1J9YfHnUbh65KuMIiQktzGFFqQ2eaVj+//AKppU1FImrLcLWrXw9e5cID9g4fEb+R2+YNM2ONb/bdKb3Y0y2usiAvOB+4c5/KpVHlQhMI3FPC3ErJhuS2tSiB4EoeGoK6ac/aHQg5HSo/EHpFpscpm4NO3K2JZUuPKGfGjrSMo1EbnB5ODcYGeppTPs9uuGTLhtLURjXpwr/kN6gs2i62n17DfJLSAMejST4jRHbB2HbOMgdaEJbb3C3HjRRGnl5xkkBLLiS6nYqOR7Q3yeY3rYp99xiKIlokJcdQ6ll4Bf+cUd0gg7J0BJGx78sULvN0tDS27zB8KGhQXDkQyFCI9jYoBOyDvlGwwSOtZp4ztoZXq1xnfERNSwWiQxJCsLSn8LidR8iVZ51UYhuRlaP8AJSktFgLdgrNEhsRL1aYT62/DttrUl1a1aQVuKSj89KqytbEC1TbleIrb62WViDCj+IpfiO5GsN5O2VaU7bDQrpmk0Xifh9+Le59wejvPTFHwobqColpsYbSQRjJOVY6ZqGvie029iKzDngmA0IsTQ0VJSsp+tk4xueaUD3nkc0jSRO5znuvtt4HqSFlvPMqHvGMBWoBwIlRXJyW8nxr3c0qwEHAwy2c7YTtt7I81ZqdHjOXSK2goVa7E0AG46ctuSEjlq/20c/V5nrjcVQ2bnebmqObPbWWbUzvF9OUFgrzkurH21k75wcGpTlglXJficQXiZPyclkL0Nf8AEcvhitNTVrm8b8M2ZtEOG8l9TY0txoCNYHkCPVHzpNJ4r4ouuU2y3NWpkkgPyla147hPIH4GsoVuhQEkQ4rTORgqQnBPvPOpXyoQkR4ecnu+NxBdJdyXnOhaylse5IP9vdTWHBiwmyiJHaZSefhpAz7+9SKKEIAqLwPATxhxq1KkJC7Na1FTQB9V54Y3x1A/oO5pdxJKkL8C0WzBnzzoTvjw0dVZ6f8AddQ/R5Z2LQhuHFH1Udkgq6qUSMqPmd6Xmn0OawZKujiLmuecBXuiiimFSilPEzPi20qHNtQV/Q/zptWqS0HmVtKGQtJSfjVUzOZG5vdTifoeHdlwLjKE5Y7w3xFFQTFfIauKB07Lx/8AuXnTBC0uIStBBSoZSR1HerTc7e1IbkwJqNbSwppxB6g7Vz+wsTbXJlWR9tyQiM5iK62NZcQeQwOo/qe1J0FRqYY35anqmkc54dELgpzRUj6OuQAK4RZB5GQ6hvPwJzXgt8w+wmK4eyJjeT+dP6gqfYpfD6haKPdmvXkPxnQzMjux3CMhLo2I8iNj8DQ2h591TUaM++tIBUlpsqxnlnt8a7cKv2aXVptukvGLPjcOTQR7CQv5EGt9omxLvbmVhTLy9CfFbICilWNwQfOmdwstxlwJEZ6H6Ml5tSNUh5tOMjGedKW+GIDUOPHnT7OFMDSl5EhSnRvt7Cc/nXC4BXs4fO/A9eSlLtdvWcqgxjj/AOJP9qS8Um2WyzSkNsxmpLjZQ2hKEhRzscdeRzTSRw2zHfQg3Ke+04wh5CkSXUpUlecbE56VgeEbXLtkpKnWYMZDjaVulKlLW4ckAq3NF9lW2jeZOXfdSbQwI1riMcyhlAz8Kl1tZhSXdoztvlY2Ajyxn5KArB5iTGcS3NivR1qBKQ4BhQHYgkGuhwK7JRTR3uMevmsaKK1ekM6/DCwpf3UesfkK7cKhkMj/AIWkrbWmbJZhRXZMhRS00nUoitv12M+hTcd/RXP7UlnQ3L5fodskjwLYj66QXFaFOEckAHft+faoOeGjUeiu9inP9SmfANsefLvEVyQEypicR0f7TPT5/wAvfXWeFGdMd54j2lBPwH/dVhCMBKEJxsAkAbeQFXy3xhFiNMjmket7+tZFGXVFSZXdE3VhsEAiHVSqKKK2llIrw17RQhVjiiDpcEtAylXque/oa55dJEmFZoaYby2EOyJSH/COkrIWNOSN+RNdlkMIfZW26MpUCCK5BxVH9HtzrBOTGvDrfwW2Fj+dI8gslc8YI+69DwaUSPbG8Xsf9VV0JLmdGpazzCckn+ealzLVNhtNuzoDzDbvsKdRjVt26fGpnC8xEG9NuOOoZQttbRfXjDRUPVVv2IHzrO7T0+gpt6Jrs9an/HflLJ0qVp0hKAd8dc1IAabkr1Mk8ragRMbt1Ph+BZFhcckRp1tWoqZEVyQyk/snUYIKe2RkEdalRVE229jJGqCheQfur/8AtWqzMGJaplxdBSuS2YcRJGCsq9tQ7gAVvgI1JubQ5Ktb4GPLSR/KrW/DusOtewVtm+iLXVabZSpxKW20lSlAAAcyaeo4RvWNb0dmOnqqRISgCkrSy2604OaFJV8jmrAfoO78Rqc13JDs98JJ0NaUk8ueTjNVtAOVtVss8ZHLG1jc2v8AtbLm2lhdvjh+O86zb2mnFMOBaQpJUOYqFc/qbBEb3Cpst2SR+FIDaf5ZrFZ9HZd17lnWFbbnSSP6V5xOnwpsaGFEiJDaaV5LwVK/NVWPNmrD4Y0y1hJ6H8f+kJQttKk6lIyOWSMj3U6tavHsUmOkALgPCUgcvqleqsfAkKqZCtrUrgh5Y/1gfXKaAG6kN4Qv+ZpVw7JbYu7Hjbx5AMd7zQsY/ng/CoNGkha8721UMjQN2H8f7uE0tsZiXcAiQ0l5CWHVpQvOkqSnKcgHcbcqWf4hui2khmSIrRAw1FbS2kfIZ/Om9hacjX2NEf8A1qFux3D3IQoZ+OAfjVVZBDSAeYABqUhPRI8GgjLXMeAdOPqVJNymlzJuMsr6/wCZX/epbd9nFIamOJnsdWZaQsEeR5j51YGHWDBs0GZDjOxHYbPiK0YdSpaikKSob88VUpkdUSZJjKOVMvLbz30qI/pVbiRg3T9O+GpJY6MAj5d7eSu/CkmOi5QnELWq3SFlDaXTlcd8DIbUeqSN0mungVwqxurMe6x0HATEMpsfdcaUlST+ddwiueNHad6LQFfMVdA1oBLRleV43AYphv69fhbqKKKuWKiiiihCDXK+OG9H04D0uEd0DtqaCf6V1Q8q5px40TI4g+76PCd+Tiwf6VB+Fp8JdpqR5fkLn4ClKCUpUpR2CUgkn3AVInwJdtfQxOYUy6ptLgQrnpOcZ+RFTOE16OJraonGXSnPbUlSc/mKmymH5vDixKWp6Xb1l9DiiSpbClFK8k/dWCfdSzWgtXtp6t0VQ2M20m33uP190vgXTw2BCuCDJghRUlIOHGFfebP9ORp5Z4jqJ2ptxMmG/FfablNDAVlB9VQ+yrblVSShTi0obClrUrCUgZJPYCrtwrHFhuTTVwkOemzB4RhNEFLQIOFOHlnbYDepRknYpHikMTBrb8Rvt+/D547qitbtp8wKsnDEWzoQi43G6Moksu5ahqeDe4OxJ3OOXIfOq6EFr6s80Ej5bV7UA4A3WrUQmoi0B1r9uytLFsE+St6PNhvsuz0l1tkKJQHFlRGSBkYBpBd5JmXWbJOMOPrI/dzgfkBVh4LlNxLVfpKxkxmEuoGPtYWkfmaqSBhIB3P86k93uhZ3D4OXUSg4bYY7i5/SewOJkwGobaoEZxUVtbSFrdUklK/ayBsc0jSBj1DpH2cHOP8Aqn9rn/QvDkm4Blhxx2ahhPjNaxgJyQPeSB8ai8Tx2419khhIDLwS+0By0rAO3xzQ+9gVdTOibUPjY21773ve2fllOobokcRWO5gerPKfE7B5KS2sfH1aqb6dEh1H3XVD/wAjVi4UKpSGo37SDPZlNfuKUEuD8waRXFOi5TEH7Mh0H/ka6/doKhQtEdQ+MdB9rm32IVjWqNHhWOdLlNeE1BaJioVl15aSVAY+yASCSe1Vl91ciQ8+77brinFe9RJP861bZJ6nnW+JEkzpTcWG0p19w4SlP8z2HnUCdWEzBTNpgXud59hlMbA0v0e7SACAYaorf4nHVJSkD5V3CM34Mdpr7iAn5DFUPhCyoLzTDCw7ChOl198DaRKxjA/Cgbdcn3GugDlTUbdIXjOM1QqJ9l7RRRU1joooooQg8qo/GEMy58+I2ttDkq2jQXFaU5Q5nc/GrurZJ91KJ9qgXC5sPTYrb62WiEeIMgZIPLl0FcIuEzSycqTX2XPbDw/HRJbkRFP3aUysFIj/AFUZKhyy6R62/wB3PuqzJsDlttzMuctkLZfecfS2hS0ll0kqb2GTgkHl0q3oSlACUAJSBgADAFZLAUkg8iKA0DCum4nLO+7iqDZ+FExo6voF9Kntkm4vpClBJAP1QxjkR63v51m/wxLhNpcjLbSuK6l8OLCl+IoZzk8z5kmr0whLbYQ2kJQnZKUjAAr086pkp2vIN7WR/IzlxJN791zp+wsOl1Uiz2xxzUrJjvOMlRBGo8j3rBXBlnfcKdU2JjA1tuh1JUSRj1k52I57V0F+Kw40tKmxpJyQNsn4VX7s0ltepBcztzcUeXLmfOl5pHRDfdMwV05Iax5HmVVEcPWuPDkREXt4InLZbOuKdexSsYA/fTuRtW5vhG0tRVPBMuc7zQ1Ic8BK8JCvsp7HrU9LriFJQlxYSSnICj0ximsBsOxtDhWUqWQRrIzsB3qhlaJDYNTMtTVMBPMO+UqFjX4sRl1EGJDacKksx0LJK1jTkk8zselRodjemRG2nrTDnmInwY7y5LjaloBJAOEnGAe+9X1mKyNJKNRG4KyVb/GpKAMchty+VORxuLtRKzjxCRot6/3dU+2cPG0zky2bPFawAkqRNcXsefq6Pd/6qo3rh+Mu4yHxfIjCZC/GS3IaW2oBXrAEHrv76679sjoAK8UBrOw5dqvcwEWUoOKTwycy+529XuuPQ+F4rrmlVxlylYzogwVnP8ahpFXGzcKr8Itlj6MhqwXG23NUh/yccHIfhT898Vc0gdhXvUUNYAu1HFaibZx9eVgtUWM1EYQxHaQ00hOlKEDAA91bqKKmswm5uUUUUUIX/9k=">
            <a:hlinkClick r:id="rId2"/>
            <a:extLst>
              <a:ext uri="{FF2B5EF4-FFF2-40B4-BE49-F238E27FC236}">
                <a16:creationId xmlns:a16="http://schemas.microsoft.com/office/drawing/2014/main" id="{C4FE932E-F516-40F2-95B0-7DBC9ACDAD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266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8" name="Rectangle 12">
            <a:extLst>
              <a:ext uri="{FF2B5EF4-FFF2-40B4-BE49-F238E27FC236}">
                <a16:creationId xmlns:a16="http://schemas.microsoft.com/office/drawing/2014/main" id="{EC7EB9E6-E559-43DD-81FF-88AA6CE167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510088"/>
            <a:ext cx="5562600" cy="234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This ‘midpoint check’ will ensure that we have a clear understanding of what the children need to learn in year 2.</a:t>
            </a: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/>
              <a:t> </a:t>
            </a:r>
          </a:p>
        </p:txBody>
      </p:sp>
      <p:pic>
        <p:nvPicPr>
          <p:cNvPr id="5129" name="Picture 11" descr="Bug Club Family | Primary Curriculum">
            <a:extLst>
              <a:ext uri="{FF2B5EF4-FFF2-40B4-BE49-F238E27FC236}">
                <a16:creationId xmlns:a16="http://schemas.microsoft.com/office/drawing/2014/main" id="{8C8BD1A7-9821-467D-9464-400415E09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4149725"/>
            <a:ext cx="236855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3D9F6C-7A09-4C33-9743-81BBF2185900}"/>
              </a:ext>
            </a:extLst>
          </p:cNvPr>
          <p:cNvSpPr txBox="1"/>
          <p:nvPr/>
        </p:nvSpPr>
        <p:spPr>
          <a:xfrm>
            <a:off x="2059619" y="339725"/>
            <a:ext cx="7767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Why the phonics screening check is done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>
            <a:extLst>
              <a:ext uri="{FF2B5EF4-FFF2-40B4-BE49-F238E27FC236}">
                <a16:creationId xmlns:a16="http://schemas.microsoft.com/office/drawing/2014/main" id="{050BCE35-2365-444F-BE79-690DBC07B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20D0B74B-6043-40AC-A6F1-B2E7EEC87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519238"/>
            <a:ext cx="7620000" cy="4878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2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check is very similar to tasks the children already complete during phonics lessons. 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200" dirty="0">
                <a:latin typeface="Calibri Light" panose="020F0302020204030204" pitchFamily="34" charset="0"/>
                <a:cs typeface="Calibri Light" panose="020F0302020204030204" pitchFamily="34" charset="0"/>
              </a:rPr>
              <a:t>Children will be asked to ‘sound out’ a word and blend the sounds together.eg d-o-g - dog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2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focus of the check is to see which sounds the children know and therefore the children will be asked to read made up ‘nonsense’  words.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2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This is not a reading test.</a:t>
            </a:r>
          </a:p>
        </p:txBody>
      </p:sp>
      <p:sp>
        <p:nvSpPr>
          <p:cNvPr id="6149" name="Rectangle 6">
            <a:extLst>
              <a:ext uri="{FF2B5EF4-FFF2-40B4-BE49-F238E27FC236}">
                <a16:creationId xmlns:a16="http://schemas.microsoft.com/office/drawing/2014/main" id="{F04959EB-AC52-41C9-BD6F-29AB5C550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138" y="22129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50" name="Rectangle 7">
            <a:extLst>
              <a:ext uri="{FF2B5EF4-FFF2-40B4-BE49-F238E27FC236}">
                <a16:creationId xmlns:a16="http://schemas.microsoft.com/office/drawing/2014/main" id="{8CE490F8-3C64-484C-8511-4130AA922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138" y="2212976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6152" name="Rectangle 11">
            <a:extLst>
              <a:ext uri="{FF2B5EF4-FFF2-40B4-BE49-F238E27FC236}">
                <a16:creationId xmlns:a16="http://schemas.microsoft.com/office/drawing/2014/main" id="{140001C0-876C-43C7-86C4-557E9A9C9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7213" y="2259013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sz="2400">
              <a:solidFill>
                <a:srgbClr val="CC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pic>
        <p:nvPicPr>
          <p:cNvPr id="6153" name="Picture 10" descr="http://t1.gstatic.com/images?q=tbn:ANd9GcTF82sc7cDpxbcU2jFciBxDWWdB_vAYiXO85hnZ4bkkalktk8Mu">
            <a:hlinkClick r:id="rId2"/>
            <a:extLst>
              <a:ext uri="{FF2B5EF4-FFF2-40B4-BE49-F238E27FC236}">
                <a16:creationId xmlns:a16="http://schemas.microsoft.com/office/drawing/2014/main" id="{11576D3A-64B3-4B4B-903C-175320222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862" y="2212975"/>
            <a:ext cx="22860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Rectangle 12">
            <a:extLst>
              <a:ext uri="{FF2B5EF4-FFF2-40B4-BE49-F238E27FC236}">
                <a16:creationId xmlns:a16="http://schemas.microsoft.com/office/drawing/2014/main" id="{9BF88E30-31A8-4F40-833D-0B5DEC0AE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8838" y="24082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55" name="Rectangle 13">
            <a:extLst>
              <a:ext uri="{FF2B5EF4-FFF2-40B4-BE49-F238E27FC236}">
                <a16:creationId xmlns:a16="http://schemas.microsoft.com/office/drawing/2014/main" id="{601F92CA-F615-40FC-A64B-2717919F45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8838" y="24082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1B7776-6171-4607-A8E1-B5BCABFC2AF4}"/>
              </a:ext>
            </a:extLst>
          </p:cNvPr>
          <p:cNvSpPr txBox="1"/>
          <p:nvPr/>
        </p:nvSpPr>
        <p:spPr>
          <a:xfrm>
            <a:off x="2133600" y="257452"/>
            <a:ext cx="7374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will the children be expected to do?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8ECC489D-23B7-4750-BFBE-47206DC79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2BE08B4F-3497-432A-9556-964C48E4A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"/>
          <a:stretch>
            <a:fillRect/>
          </a:stretch>
        </p:blipFill>
        <p:spPr bwMode="auto">
          <a:xfrm>
            <a:off x="8310563" y="3400426"/>
            <a:ext cx="2216150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">
            <a:extLst>
              <a:ext uri="{FF2B5EF4-FFF2-40B4-BE49-F238E27FC236}">
                <a16:creationId xmlns:a16="http://schemas.microsoft.com/office/drawing/2014/main" id="{EBDF9054-B14D-4D4E-B750-66A2979D2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/>
          <a:stretch>
            <a:fillRect/>
          </a:stretch>
        </p:blipFill>
        <p:spPr bwMode="auto">
          <a:xfrm>
            <a:off x="6018213" y="1228726"/>
            <a:ext cx="2216150" cy="33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3">
            <a:extLst>
              <a:ext uri="{FF2B5EF4-FFF2-40B4-BE49-F238E27FC236}">
                <a16:creationId xmlns:a16="http://schemas.microsoft.com/office/drawing/2014/main" id="{CB2885A9-EB9C-4035-9083-50451E2F5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4" y="1268414"/>
            <a:ext cx="2224087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4">
            <a:extLst>
              <a:ext uri="{FF2B5EF4-FFF2-40B4-BE49-F238E27FC236}">
                <a16:creationId xmlns:a16="http://schemas.microsoft.com/office/drawing/2014/main" id="{A19BD46D-B73E-4968-B65F-3EA6291F2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9"/>
          <a:stretch>
            <a:fillRect/>
          </a:stretch>
        </p:blipFill>
        <p:spPr bwMode="auto">
          <a:xfrm>
            <a:off x="3898901" y="3738564"/>
            <a:ext cx="2043113" cy="30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C66C9D-EA88-4AA0-BD1C-3FE039B9A7F2}"/>
              </a:ext>
            </a:extLst>
          </p:cNvPr>
          <p:cNvSpPr txBox="1"/>
          <p:nvPr/>
        </p:nvSpPr>
        <p:spPr>
          <a:xfrm>
            <a:off x="2645546" y="221942"/>
            <a:ext cx="5588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Examples of words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101E93BC-6B4C-4C60-B5D0-892B94554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AE75CA71-AE1A-4089-AE9A-A16C7E169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639888"/>
            <a:ext cx="76200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screening will take place throughout the week beginning 10</a:t>
            </a:r>
            <a:r>
              <a:rPr lang="en-GB" altLang="en-US" sz="2800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June.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It is important your child is in school during this week.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Please do not tell your child they will be doing a phonics check.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CA484127-FB8A-4230-B1A4-B1E6D387C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BA60CBE2-FABE-4AE5-8DAE-6A57BC42B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C962A096-5C91-421E-9347-F514E67EE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1500" y="4649788"/>
            <a:ext cx="1428750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200" name="Rectangle 10">
            <a:extLst>
              <a:ext uri="{FF2B5EF4-FFF2-40B4-BE49-F238E27FC236}">
                <a16:creationId xmlns:a16="http://schemas.microsoft.com/office/drawing/2014/main" id="{9EE86BA0-4A89-4CA8-81D0-372B636C1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638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sz="2400">
              <a:solidFill>
                <a:srgbClr val="CC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8201" name="AutoShape 9" descr="data:image/jpeg;base64,/9j/4AAQSkZJRgABAQAAAQABAAD/2wCEAAkGBhMSEBUUERQVFRITFRgVGBYXGBwfGhodGxgcHhobHBgYHCYeFxkjIxYaIC8hJSkpLCwsFx4xNTAsNSYrLCoBCQoKDgwOGg8PGikkHyQpNCktKSwpLCwsLTQpNS8sKS8sLCwsLCwsLCkpLSwqLCosLCopKSo0LCwpLCwsLSkuNf/AABEIAJAAyAMBIgACEQEDEQH/xAAcAAEAAgMBAQEAAAAAAAAAAAAABQYDBAcCCAH/xABHEAABAwIEAwQHBAUJCQEAAAABAAIDBBEFEiExBkFRBxNhgSIyQlJxkaEjM7HBFCVDYtEIFXJzkqKys/A1VGOCk8LS4fEk/8QAGwEBAAIDAQEAAAAAAAAAAAAAAAECAwQFBgf/xAAyEQACAgAFAgMGBAcAAAAAAAAAAQIRAwQSITFBUQVhcRMikcHR4TKhsfAGFCMzQlKB/9oADAMBAAIRAxEAPwDuKIiAIiIAiIgCIiAIiIAiIgCIiAIteqxGKP7yRjL+84D8Ss0cgcAWkEHYg3B8wgPSIiAIiIAiIgCIiAIiIAiIgCIiAIqtxP2kUVFdr5BJMP2Udi7z5N8yq7HPi+KtBYW0FG+xDt5XsOtwRrqOmXfmqOS4RRzV0t2WjiPj+jojllkzS8oo/SeTyFh6t/Gy8cIcS1NW6V01G+mibl7syE5nXvf0SBptrtqvfDPAVJRC8bM83tTSelIT1v7PlZWNSr5YSlyzFVVLY2OfI4NYxpc5x2AAuSfAALhnFHa1VVj3NoXmnpAbCUD7WS25BP3bfK/jyFw7esUMeFiJpIdUzMiuOgu438PRAXHwAwNaOQsPILWzOK4JKPLPR+B+H4eanKeN+GNbd2+D1A6aN5khqqhkp3k71xJP7wPrKw8G9otTSZ21VQ57rukaJX3ZI3UuZd33b77G+7hoQLGvMesdXRtkFni/Q8x5rQjjz4k38/35Hpc/4Dl8fDvLpRl07P1+vxOq03adWPNNM1kLo6pz7QkFpYwBxDjLd2Zwyi/o2OawA3Ubj3bRWRufTxwU5qLX71r3FkQPvMc0Xfz3tqNDZUSSrmMMEWZoFMbxyBp7waEWOuQ6He3JYaenDBYXJJJJOpJO5J5lZp5qSlcZWq4r5+nQ4eU/hzGxMX+utMV5q36cmtU4X3z3S1D3yzPN3vc7c/wUlgOPVWGOD6ORxjBzPp3m8bxzsPZd4jX8FrueQUikNyDuLbdCFhjmMRPVZ6XF8IyM4eyUEm9k1z35/wCdT6O4S4oixCkjqYdA8Wc0nVjh6zT4j6ix5qZXIP5PsxAr4r+gyaNw6XeH305eoF19dmLtWfNMSDw5uD6OvgERFJQIiIAiIgCIiAIiICv8Z8Yx4dC2R7HSOkdkYxu7ja+/LZVgU+LYobvccOpCNGt1md8ToW3/AOX4FdEfE11swBsbi42PUdCvaq42Ucbe72Oe8SdntJTYRVNp4QZBEXmR2shLSHE5jtsdBYK08GSB2HUhGg/R4vowD8ls8QNvSTg7GGT/AAFRfZu++E0h/wCC381CSUtiEkpbdiyIiK5kOW/yhKRxw6GVou2GpY53wLXNH1IHmuSEkuLhqLNcPEEG9vFfTXEmBsrKSank9WVhbfofZd8QQD5L5gjpJIJX00wtPTOcwtPtNvuOo2IPS3Vaeaja1I9H4DjqOI8GXWmvVWvnfnVGwNQC3ULLGV+Bg35nyv8AEL3ZcqR9Aw4vl/kERLqhnMLhcr9jNszjoN/ID/6hOqyYdg8uIVTKODd+sr+UcdxmJ/hz0HNZ8ODm9KOXnM1h5TDeNPpwu76HUf5P2GObRT1Dxb9JnJbfm1gsD8Llw8l1NaeD4VHTQRwQi0cTQxo8B16k7k9StxdxKj5VKTk22ERFJAREQBLqh9rmNPpoKVwmkijfVNZKY75iwseSLtFxsNtfkqbwhVUs+M0jKNkrRG2aaR7u8BcMmVo+0JLm3J352UN70XUbi3aO3IiKSgREQBERAaOOj/8ALP8A1Mn+AqF7MT+qKT+q/wC4qcxaZjYX53sYHNcLvcANQeZXNOzztEo6bDYYJHPdMwPvHHG959ckagW1v1VG0pGNtKW51dFSYe0eSU2p8NrZBcDM5gYNT1cVdlZNPgupJ8BUHtO7Mm4iwTQER1sQ9B+wePcf+R5XPIq/IpLJtO0fKUc8jZHQVEboqiPRzHCx+IH1/BZRJY6runaT2dsxKHNHaOsi1ilGl/3HnctP0OvUHg0bnh74ZmmOohcWvYd7jc/BcvMZfR70eD3vg/jDzKWDiv31w/8Ab7/qbDnrHmJXl5A9ZwFupC9Q0UtTUQ0lMftZzbNya3m422FrnyWth4bk0kdrN5yGBhyxMR7Lp18j3hmHTVc4pqNueY6ud7MQ5uc7kBf68yvoHgXgWHDIMkfpyvsZZj6z3fk0XNh49SSs3BvBdPhtOIoG+kbGSQ+tI7qT06DYKfXYwsJYapHzfP5/Ezs9U9kuF0X38wiIspzwiIgCIiAoHalC6WSihZN3DhJNU96AHFvcxa2ad/vVF8AYCW4vJM6pkqSKGItfJa/20jvVtoG2juB++rFxf/tCh6FlWD8MkR/IKM7PRlrZGncUFM3TYiOWdnXwC0niS/mNF7UZtK9nZ0RERbphCIiAKscT4NiE8rRS1jaaDL6YDA55dc6gkbWtzGys6KGrIas543sZgkOarqamofe93PsPkQ4/VW3hrhiGhhEUAOUEnM4guNzfV1hdSyKFFLgqoRW6QXmSUNF3EADck2HzKrXEvGghkFNSxmornjSJuzAfbldsxv8ArTdR8PAUtU4SYtOZ9iKaO7adptzG8hHU2S+xOroiYqOPsPYbOrILjcCQH8Lr9pOPMPkOVlZAXE2A7wAnyNrreouH6aEARQQsA92No/ALxiPDNLUNyzU8Tx+8wfQ2uE94e8SLHgi4IIPMKp8Z9mNHiRD5Q6OdosJojZ1ujtLOHx1HVSnDPCcNA2RlOZMkj8+V7swboBZt9m6eKmlPqWTfJR8G7GsMp814TO5wsXVBzm3gLBoPiBfxW/wp2b0WHSyS0zHZ5Blu92Ysb7jCdm/M6DVSuJY+yGop4HNcXVTntaRawyNzHNc/gpRBqsIiKQEREARFG4zxHTUjc1TMyO4uAT6Rt7rR6TvIJdEN0SSKp4f2p4bM/I2oDT1ka5jT8HPAF/BWmKVrmhzSHNIuCDcEdQRuFCafAUk+Cn8VgnE6LezYKt3he8A+mb6rS4cZkxdtrAPopgR/QqgR/muW/wAXC2I0DveZVx/Nkbx/lqOwt362pST60FaPjaWE/wCvguZK1nV6fU21/ZZ0JERdQ1QiIgCIiAKr8c8QyQMjgpLGtq3d3EPdHtSHwaFaFQsRrmRcQxuqSGMdRlkDjo3OZPSF+RI08wqyexSb2LBwlwnHQw5Qc8z/AEpZnaukdzJJ1t0CnUWjiOO09Pbv5o4ydQHuAJ8iVOyRbZI3kUGOOcP/AN8p/wDqN/ipakrY5W54nte0+00gj5hLQtGZERSSVLjcZKjDpuTKwRk9BLG5v42+atqqvacz9WSv5wuimHxZK0rBV8cTSTvhw6l/Se6t3krnhkbSRfIHEek6xCpdMpdNlxRV3hTi8VZkikjMFVAbSwuNyOjmn2mnqvHaBickVHkhNp6qRlNGejpDYu8hc+StqVWTqVWRdXxLWVtS6HC8jIYCWy1UjczC4exGB61uZ8OXPVm4xxHD5LYjTiamAF6qnafRBNruYTy5jTzVzwHBmUlNHBEPRjaG/E83HxJufNZsUbGYJBN90Y357+7lOb6XVafNldL5vcieI+MYaagNW0iRhaO6sfXLvVH5nmACqpwdwQ2uDcRxP7eacBzIzpGxnsjJ7WnI6a8zquf19a5/D1O03LY66RjSenducB/fPyXe+H6mOSlhfDbunRMLANgMosPLbyVE9b3KReuW/YjZuz3Dnb0cGl9mAb/0bf8ApVnB6ObCcShpWSF9BWZ+7a83dE9rbloPTbwN+o1veL41DSxGWokbGxvM8/ADdx8BqqJglY/F8TZVsa5lDRZ2xFwsZJHCzjbkBp8LDmTa0kk1XJaSSarkzdtT54qKKppR9rSziS+XNlaY3scSNrekN1T+E+0CCrxKhdbu3RySRkOcPSNRDqWjkBIwtt+8zquzYvhjKinlhkF2Sscw/Bwt+d18/cIcL08tZR0eQtqqeeR9Sbm7RC69gdBZ7g23MAnqqzw4uanW6NiMnTR9GoiLMUCIiAIiIAo3HeHaesi7qpjD2bjkQerXDUFSSIGrKU3sppxoKmtDPcFQ7L8Ntlu0PZph8Zzfo4kd70xdIf75I+itCKulFdEexEScIULhY0lNY6fcs/8AFUrHcB/mWVtdQ5m0pc1tVTi5blJt3jQToR9L9Lrpiqfahi7IMMmDtXTN7ljeZc/TbwFz5KJJVZWaVWR+I4rUYlVOpaGUw0sOX9IqWes4uFxHEeRsRc6W/H2ey/JZ1PX1scwN87pM4PxYbArP2R0TI8JgLAAZMz3kc3ZiLnyaB5K5IlatiMdStkZxJRd7RTxu1zwvb55Dr81Bdk1I1mEU5bvIHSOPVznG/wCAHkrbMwFpB2II+aqPZHU58IgGnoZ4/wCy82T/ACJf4l6GLi+IU+I0FY3TPKaSW3tNkByX+Dh9QsnGk7GV+GPmNoRNKM3siQxgRXOw3cs3afCThr3tBLoZIpm2FzdkjTsPNTeLYPBW05inZnieAbHQjoQd2uCVyiGuUvU3pJQ0EuIAGpJNgPiTsuccYcXvr2vocJYZnP8AQlnH3bGnQgPOhJ2J6HS5Uwey6BwDJqismhba0Mk7jHpsLC1wFaqDD4oGCOGNkbG7NY0ADyCNN7BqUtuCpUXZfT/zY2imJdZ3emRpsRIfabfkBpY8lHYR2ZVlJdtLib44T7BiDrfAOcWg+IAXRkTQh7OJRoOyWmdJ3lZLPWSdZnnL/ZbbTwvZXWnp2xtDGNDWNFg1oAAHgBssiKySXBZRS4ComCcLuhx+rnynupIGPabaB8jgJADbU/YAnpm8Ve0UlgiIgCIiAIiIAvL5ANyBy1XpamKYVFURGKdgkjdu13hsfAjqEBtoqTJwfXU1/wCbq093ygqgZGDwbJq9o8NV7MOOS2BfQ045vYHyO8musPqq6vIpqfYsGPcRwUcRkqHhoA0b7TjyDW7uJ2VY4cweatqRiFcwsa0EUtO79m0/tHg/tHfT5KQwXs/ijlE9U91ZVDaWbZvTJH6rLK1JTfIpvdnNMPrZsElfBNFLLhz5C+GWNpcYsxuWOaOQ/ja97CSru1aEty0UNRVTu0axsL2gHkXOc0WbfpdXlFGlrhjS1smYqYuLG94AHlozAbA21A8L3WvhWDw00fd07BHHcuyt2udzqt1FcuEREAREQBERAEREAREQBERAEREAREQBERAEREAREQBERAEREAREQBERAEREAREQBERAEREB/9k=">
            <a:hlinkClick r:id="rId2"/>
            <a:extLst>
              <a:ext uri="{FF2B5EF4-FFF2-40B4-BE49-F238E27FC236}">
                <a16:creationId xmlns:a16="http://schemas.microsoft.com/office/drawing/2014/main" id="{FE09ECA7-091B-45EB-862A-7B5B3E50E0F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4218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202" name="Rectangle 11">
            <a:extLst>
              <a:ext uri="{FF2B5EF4-FFF2-40B4-BE49-F238E27FC236}">
                <a16:creationId xmlns:a16="http://schemas.microsoft.com/office/drawing/2014/main" id="{F96BE229-8040-4374-87EB-AD9DE6381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3900" y="4518026"/>
            <a:ext cx="74676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check has been designed so that children of all abilities will be able to take part.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B5183C-2906-45E1-AFAD-2E5AB68558BF}"/>
              </a:ext>
            </a:extLst>
          </p:cNvPr>
          <p:cNvSpPr txBox="1"/>
          <p:nvPr/>
        </p:nvSpPr>
        <p:spPr>
          <a:xfrm>
            <a:off x="2077375" y="559293"/>
            <a:ext cx="822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When will the screening check take place?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>
            <a:extLst>
              <a:ext uri="{FF2B5EF4-FFF2-40B4-BE49-F238E27FC236}">
                <a16:creationId xmlns:a16="http://schemas.microsoft.com/office/drawing/2014/main" id="{1E2248E3-BFAA-4418-9463-599B63E27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D6DBFA8A-9A0B-4223-A65F-997334F00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1700" y="1341439"/>
            <a:ext cx="7620000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children will complete the check one at a time in a quiet area of the school.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A known adult will conduct all of the screening checks with the children. </a:t>
            </a:r>
          </a:p>
          <a:p>
            <a:pPr eaLnBrk="1" hangingPunct="1">
              <a:spcBef>
                <a:spcPct val="50000"/>
              </a:spcBef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9221" name="Rectangle 6">
            <a:extLst>
              <a:ext uri="{FF2B5EF4-FFF2-40B4-BE49-F238E27FC236}">
                <a16:creationId xmlns:a16="http://schemas.microsoft.com/office/drawing/2014/main" id="{B4AE9D92-C850-42EB-A2BD-D24218BA8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025" y="1781176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9222" name="Rectangle 11">
            <a:extLst>
              <a:ext uri="{FF2B5EF4-FFF2-40B4-BE49-F238E27FC236}">
                <a16:creationId xmlns:a16="http://schemas.microsoft.com/office/drawing/2014/main" id="{6795AC9C-7676-4C27-BE5C-24EF869FB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2793614"/>
            <a:ext cx="723741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screening will only take 5-10 minutes with each child.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screening check will consist of 40 words.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We keep the screening low key and the children will be unaware they are taking a screening check.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0397E8-310B-4999-B04C-D005295BD6E7}"/>
              </a:ext>
            </a:extLst>
          </p:cNvPr>
          <p:cNvSpPr txBox="1"/>
          <p:nvPr/>
        </p:nvSpPr>
        <p:spPr>
          <a:xfrm>
            <a:off x="2077375" y="177553"/>
            <a:ext cx="822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Participating in the screening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A84B11-EBEE-441A-B4AF-8FCCADD6DC91}"/>
              </a:ext>
            </a:extLst>
          </p:cNvPr>
          <p:cNvSpPr/>
          <p:nvPr/>
        </p:nvSpPr>
        <p:spPr>
          <a:xfrm>
            <a:off x="2075556" y="4490352"/>
            <a:ext cx="78567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To support them with reading, children are able to draw their own sound buttons onto the screening to support them. They cannot be instructed to do this though.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BF3515-BA88-4F59-B7DF-3ABE78034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9113" y="4791780"/>
            <a:ext cx="2687461" cy="195688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4">
            <a:extLst>
              <a:ext uri="{FF2B5EF4-FFF2-40B4-BE49-F238E27FC236}">
                <a16:creationId xmlns:a16="http://schemas.microsoft.com/office/drawing/2014/main" id="{7A5BBBC5-7AA3-403B-B566-C7384485C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1196975"/>
            <a:ext cx="7620000" cy="689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pass mark is not known whilst carrying out the phonics screening check. It isn’t released until later in the year.</a:t>
            </a:r>
            <a:endParaRPr lang="en-GB" altLang="en-US" sz="2400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pass mark last year was 32. </a:t>
            </a:r>
            <a:endParaRPr lang="en-GB" altLang="en-US" sz="2400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We will let you know how your child got on, in their end of year report.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If your child does not meet the threshold this year they will retake the screening check in Year 2. Phonic intervention groups will continue to be in place.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B20084-6A4D-4E74-93FE-4984234FE0A6}"/>
              </a:ext>
            </a:extLst>
          </p:cNvPr>
          <p:cNvSpPr txBox="1"/>
          <p:nvPr/>
        </p:nvSpPr>
        <p:spPr>
          <a:xfrm>
            <a:off x="1722269" y="363984"/>
            <a:ext cx="822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Results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4E6ACB03-0F00-499E-AD7F-84C5E4A79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1D33AC5A-B693-44A1-A5C8-C8DE9E7C03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200150"/>
            <a:ext cx="7620000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Encourage your child to segment and blend when reading or writing. Focusing particularly on spotting more unusual sound patterns.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endParaRPr lang="en-GB" altLang="en-US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Digraph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- 2 letters making one sound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c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ow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Trigraphs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- 3 letters making one sound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n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igh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Split digraphs-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2 vowels with a consonant </a:t>
            </a:r>
            <a:r>
              <a:rPr lang="en-GB" altLang="en-US" sz="2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inbetween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. Use to be  known as the magic e!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sp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n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  - </a:t>
            </a:r>
            <a:r>
              <a:rPr lang="en-GB" altLang="en-US" sz="2800" dirty="0" err="1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i_e</a:t>
            </a:r>
            <a:r>
              <a:rPr lang="en-GB" altLang="en-US" sz="2800" dirty="0">
                <a:solidFill>
                  <a:srgbClr val="CC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1B11B8BD-CA9F-4B82-BC4C-7B1B0E5BD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3413" y="192246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05678685-6DEC-43D7-A7DE-683CC9161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3413" y="1922464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846CF195-A15D-4F01-84CA-425113FD2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0414" y="4814888"/>
            <a:ext cx="1565275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2" name="Rectangle 10">
            <a:extLst>
              <a:ext uri="{FF2B5EF4-FFF2-40B4-BE49-F238E27FC236}">
                <a16:creationId xmlns:a16="http://schemas.microsoft.com/office/drawing/2014/main" id="{CDBDF529-9B34-4490-8AD4-31CAD48DD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488" y="1968500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sz="2400">
              <a:solidFill>
                <a:srgbClr val="CC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73" name="Rectangle 11">
            <a:extLst>
              <a:ext uri="{FF2B5EF4-FFF2-40B4-BE49-F238E27FC236}">
                <a16:creationId xmlns:a16="http://schemas.microsoft.com/office/drawing/2014/main" id="{9F6C7E6B-628D-41FF-89E6-3E745144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4" name="Rectangle 12">
            <a:extLst>
              <a:ext uri="{FF2B5EF4-FFF2-40B4-BE49-F238E27FC236}">
                <a16:creationId xmlns:a16="http://schemas.microsoft.com/office/drawing/2014/main" id="{B5F58B5A-690C-48C1-A194-6A5F64E7B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75" name="Rectangle 13">
            <a:extLst>
              <a:ext uri="{FF2B5EF4-FFF2-40B4-BE49-F238E27FC236}">
                <a16:creationId xmlns:a16="http://schemas.microsoft.com/office/drawing/2014/main" id="{80EE8C0C-9A98-4EF9-AE80-96FB8D616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32939" y="4606925"/>
            <a:ext cx="1608137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6" name="Rectangle 16">
            <a:extLst>
              <a:ext uri="{FF2B5EF4-FFF2-40B4-BE49-F238E27FC236}">
                <a16:creationId xmlns:a16="http://schemas.microsoft.com/office/drawing/2014/main" id="{24B87654-4AE3-431F-A7F1-C9FE83890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638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sz="2400">
              <a:solidFill>
                <a:srgbClr val="CC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77" name="AutoShape 15" descr="data:image/jpeg;base64,/9j/4AAQSkZJRgABAQAAAQABAAD/2wCEAAkGBhQQERUUEhQVFRIWGBgXFxIVFxUYFxUVFBcVFBMUEhgXHCkeGBsjGhQWHy8gIycpLC8sFR4xNTAqNSksLCkBCQoKDgwOGg8PGiwlHyQ1LDQ0LCw0LDAsKSwsLCwpLCosNCosLCwsLDQsLCwsLCwsLCksKSwsLCksLCwsLCwsLP/AABEIAOEA4QMBIgACEQEDEQH/xAAcAAEAAgIDAQAAAAAAAAAAAAAABQYEBwECAwj/xABIEAACAQMCAwUFBgIFCAsAAAABAgMABBESIQUGMRMiQVFhBxQycYEjQlJikaFygjM0Q1PBCBYkg5KTorEVNURjc3Sys9Hw8f/EABoBAQACAwEAAAAAAAAAAAAAAAABAwIEBQb/xAAqEQACAgEEAgECBgMAAAAAAAAAAQIDEQQSITFBURMFIjJhkdHw8SOhsf/aAAwDAQACEQMRAD8A3jSlKAUpSgFKUoBSlKAUpSgFKUoBSlKAUpSgFKUoBSlKAUpXGaA5pSlAKUpQClKUApSlAKUpQClKUApSlAKUpQClKUApSlAKUpQClKUApSlAKUpQFL9qHtCHCLYMoD3EpKxIem3xO+N9IyNvEkDzr51uvaPxGSbtjeTB85AVyqj0VF7oHpitlf5SHBpS1tcjJhVWiPXuOTrBP8Q2/lrW0/I7qC3appAJJIYYAGTnANTgxlJR7Nz+z720Qy2Mj8RlRJoCAxxvMrfAyIBu2QQQvlnbNeEn+UfZh8C3uCmfj+zBx5hdX+NaJsODSSyLHgrqGrLAgaPx+orrxLg8tucSLgeDDdT8jUE5WcH2Hy9zDDfwLPbvrjb6FSOquPBh5VJVo/8AyarhsXiZOgdkwXwDHWCf0A/QVvChIpSlAKUpQClKUApSlAKUpQClKUApSlAKUqO45x+Gyj7Sd9KkhVABZ3c/CkaLu7HyAoCRpVJbme/n3htobdPA3Ts0hHmYodk+RfNdk4xxNOq2UvmB28J+QJ1j9RWu9VUnjci1UzazgulKq/Dee42dYrqN7SZzhRLpMcjeUUyEox9DpY+VWir4yUllFbTXYpSlSQKUpQGv/bZxOOPhrwurM9wdEYXAwyDtNTE/dGnoNzkCtN8a4ypt5Aqy7rp1dmwXfHifTNbf9s9k/u8Fwqlkt5S0gX4gkiGMMASM94r671rLjEVwsLmSyuBGRp1Oq/E2yAqGJOWKipTSKbIylJYWcGLy/cdqpkd1eVgoYKRiNEUJFGqj4QqgbCpC35Lu+MtJHblI7eIgPLJnS8mx0LpBJKg5Pl9agrSJERInidLyMhBEBpnaRiNIUdSGyOuRX0F7OuXpbGxSKdgZCzyMo3EZlYuYw33sEnfzz4VLfBjCGZuTPH2ccgpwi2MYbtJXOqWTGASBhVUeCgZ/Un0q20pWJsClKUApSlAKUpQClKUApSlAKUpQCuKrvH+cFgcwQIbi7wD2CkARg9HuJDtEv6k+ANQhsry5B97u2UN1gtPsUA/D2u8rddyCvSqLdRXV+JlkKpT6L6WqjXJ7fis5fcW0cKRKeiGcNJK4/MQEXPkuPE1i/wCYtl96AOfxSPK7H+ZnJz8qj+G8sqbqcwySwwII4dEUr9+SMa2LF9RAVXRAFI6NWhbrIWwlFcGxChwkmy3VxnfHj5ennVeuuB3iIwtr1skHAuUSTBIwCrqFYY67hvCsCO0to4ijQtZ8RIzFcvKXFxOneVTc5w4dhgxuFyGOF8tKnTK3OJLJsTtcPBa7uzSZGSRVdGGGRgCCPUGsbgnEGsJUt5XL2sp0QSOSzwyYJFvKx+JGAOhjuCNJzsa9uGXwnhjlAIEiK+k9V1AHSfUdK8+M8NFzBJF0Lr3WHVXHejceRVwp+lNPdKmePHkWVqyJcxSorlbixu7OCY7M8alh5OO7IPowapWvRnLFKUoCqe1EgcLuM/8Adj6maPAqte0W8WG2jdgW03NuwRfiYrJq0p5sdNY3tQ4q13L2EbH3e0kgM+Oj3Es0SQw+oVWLn1K1J80rmbh67b38Ox6HSsrftgH5gVRPmSRsV8QbLBylywIoxNcojXsp7WSQqCY2Yd2KNiMqqLhBjyJ8as1cCuavNcUpSgFKUoBSlKAUpSgFKUoBSlKAVU+auZZBILOzI95ZdUkpGVtYm27Rh4yH7ieOMnYbynNPHfc7dpFXXKxWOGP+8mkOmNflk5PkFJqv8C4R7vGQzdpNIxkmmPWWVvib0UdFHgABWnqtR8MeO2X01b3+R6cI4PHapojByTqeRjqklc9ZJWO7Mf8A8xXS/wCYIIGCO+ZT0hQNJKf9WgLAepr3v7RpQFDlEPx6NnYfhV89z1IGfIjrXazsI4V0xIqDx0jGfVj1Y+pzXBym90uWdHGOEQ11zHKmJGtjHbB1WR5mCyaXYIHSNc4UFlJLkHGdtq6jmO2tICVlFwe1ZSsRjaR5ppCSAAwHxP1JwBjep+eBZFKOoZGBDKwBDA9QQeoqJu+TbSWRJWgXtE0aWGV0iI5RQBtgZ6Y3rOMq3xJfoYtS8GVwnjcdyG0agyHTJE6lJI264dDuPn0PgTWTe2STI0cqK8bDDIwyCPUVgcZ4IZGWaEiO6j+CQ9HXxhnx8UbfqDuKzeH3naxhsFT0ZD1Rxs6N6g/rsfGsHj8Uf6Ml6ZB8PJ4dIls5LWkh028rHLROdxbSnxB30Mf4T4GrKDWJxXhqXMLxSfC4xkdVPVXXyZSAQfMCsLljiLywlZv6xCxhm9XTGJB6OpVx/FWUvvW/z5/chcPBNez9dNkF/DLcLt5C4lxVkrWV1xySy4VfNG2iZbuWONsA4M8yMrAHb4ZSRVR4P7T763bLy+8p4xyhQSPySIoKn5givVUVSsrTicO66Fc9sjfdVznfmk2MC9mvaXUzdlbw/ikP3m8lUd4n5edevC+c7a4szeBwsKAmTXgNEyDvpIPBht88jHUVTLC6MrS8VvcxroPYRv8A9ntRuDj+8k2J8d1Hjiq5y2o2IR3sjuYo0s7WGF213FxdQySOB8chuIpJpW/CgOlR80FTvMkgFzw7ON71N/I9nL/81G8W4TJ/0fLe3C6bieW00xnrBbLdQtFD6Mfjf8x9Kzucdmsmx8N/bnPlqLL/AI1RjElkvynGWDZArmuBXNbJqilKUApSlAKUpQClKUApSlAKUrhjigKPxSb3rieOsdkgx63Nyvl5pF/7prvZ8QDrJKzBYQSEYkBdCd1pCT0BbVg+Sg+NV2y49GbS5mV1ee4eSURLIO0/0h+xtF2OV7vZAHwr2vuVYxZFLq4fCxKhlYqsUWAq5jiUBB0wMgtg7HNca2t32NvpcHQr+2KwSPLfF5boyylFW1LAWzb65EGQ0jA9FY4K9Dj9ak7fiMckfao6tHv9oCNI0khsk7DBBz8qpMltd3CaIPeDb6dKFmhsoyoGlSqohnKeh05Fdp+SLmTh/urzx5VEjSJA6QqAQGklbHaStgs2DhdWNvGsHo8vtL9jNWP0WDmXmlLNYsgO0rqoXOwjLKJJmI6KoYb9MkCpWO+RpHiDAyIFLoOqh86CfDfSf0qDXk9DDMkrmSaeMxPMQBpXHcSFRtGithgvmMkk1EQcr3UEZu1cHiWSZAvejmj7qrbsCRsFjUhhuCT1o9JHbw+R8kk+i86wSRkZHUeWfOuFjAJIG56nzwMDP0rWNpxOf36Wc6rCWRIvsLsEW88iAo6ax440lXG4yRg1YOI85TQmISwGE69MmvLQsCraTFcJ3VywUZYD4hkY3qmWjsXRkrU+y4VAaOw4ln7t1Dg+XbWpyPqYpD/u6kOD8XFymtVdVIGNYwc7hlPqrAg+orA5qGhrOXG6XUak+STq8D/rrWqYJqTi/wCfxmUnxkp/tGnaKQwYPZzyrdZ8MxRdg64/i0NVOrbfOvKvv0I0YFxES0ZOwOQA8b+jADfwIB861NewvA2idGhf8Mg05/hb4WHqCa9b9H1Vcqfjb+5HmfqunsVu9LKObafQ66w7wF0ea3VsCYRElNQ6EqTnB69PLG1+CXUPGbkKp1WduEkdSCpluCdUUbId9EYBYjoWKjcCtQNdIOrr/tCu8T4fUNSSLjDDUjjIyMHZhtvW7fpoWzynyUafV2VQ2yXHs357TcDhkzMMqrQsw81WeJm6egNV7n6TRbxv+C6tW/SZaoF1zreSWkts8plSRdIMoDMpyGUhxhuoHxaqtXMfMEV9wuZ4/iRoi8bY1IwljYZ33B3ww2O/qK5uoonXJNo62m1FdsZKL5NwCua4U1zQClKUApSlAKUpQClKUApSlAKiObr/ALCxupfFIZWHzCNp/fFS9QPPkOvht2MZ+wkOD46VLY/agKByfyhB7nw6QIokiCzFgBl2kRiQxG5wxUjPTQKuE9oj6S6hih1LkZ0t0DD1HgfCoLli7ER90J2C9rbEn47WTvKo8zGToI8tJqxVz3LPJ0YpYMbiFyY0JUanJVUBzgvIwRNWN8ZYE+gNel7wuW2VZDMZUyolDIi6dZCiSLQBgBiMq2e6Sc5G8TznLLHZySwDM0OmVBjO8ZznHjgb4/LWuvZhzPO9y8DzSTpOh1pIzSAMGQtLue5he0+Z0iroRTi8lVkpKSwbgrwt4JLmV0jfskiC630q7M7jUqKHGkALgkkE94AY3Ne/rWpvaRzDdW12YYpZIInIuA8bFTI2iKLBbyUxHu/mrGpJy5MrW1Hg2ekZbtIZwjMh0sAO5IrDUj6WzgFTgg5wQRk114dwxYEMakmPPdRjq0LtiNSdyoIOAemcdAKwOUONPe20c8mDIURGkAx2hjzqby+JiNvWpusZ8NpGUOYpsq09nIJ5rWKQwpORc9ouNaqx0XSw+TGQRnPh2zHyqI5k5INtbtPazzlotMzwyyNIk/YssnezurZXIIq9SWql1kI76BlB9H06h/wqfpVP9o/NsUUElqjBrmZTHoU/0asO88h+73c4HU/KorjmWEuzGzEYtyJvl7nS2vVUo4SQgEwyYVxnyB2ceq5qbkgDDDKGHkRkfodq+fxCNIXAwOgO/Tbxr0LHGnU+n8PaSaf9nVitqz6C85rn+pyofWVjE4myeaeZbayDJbJA12dhoRCIvzylRtjwXqT6ZNa13JJYlmJLMzHLMzHLMx8STXVIwowAAPIDFdq6+i0MdLHvLfk5es1stS+sL0K8ru7eKKUp9+NkceaEhs/NWUMPkfOvWhGdvCt2yCnFxZq1WOuakj6dsJNUSHzRT+qg1kVrD2Z+0HVos7k94ALDMfvAbLHJ+YdA3j0O/XZ4rhzg4PDPQ12RsjuiKUpWBYKUpQClKUApSlAKUpQCuskYYEEZBGCD0IOxBrtSgNK39obS/wCHwTko8bSQRTY2kiBV7dlPjlcwuucgtnxBrYDNisznPlleIWrRbLKMPDJ4xzJvG49M7H0Jqvcv8XN1AGcaJ0Jjni8Y5kOl1I8BkZHoRWpZXt66NyieeGZpud6w14dHAkslrBEszKT3UVdb/d1lRkjO9ZLRVkQpgVWbUksEZDy0gGZHmkl+9N20qknxKBGCoM9ABgbda6Hgkd3CqXkazGN3UNIu5COyLJtjBZVUnGxz5VN1wajLMNqMVCsahEUKigBVUAAAdAAOgr2ilzXhJHXpbx4oWNLBHc23EsdqzQuEbUgL4ywV3VD2edg/eGCc4rXPOiQwzra264SDU0jklmeebGTI53dgmMk/3mNsVZfaDzP2MkcCjLKBPpwdLOrEQBz0CKw7RvE6FUdTjXmoklmYs7EsznqzMcsx9Sa6Og00p2Kx9L/bOF9T1MYwda7f/BSlK9EebFM9B4k4AGSST0AA3J9BXtZ2ck8iRQoXlc4VB+5Y/dUDcselbv5G9ncXDlDviW7I70xGyZ6pAD8K+vU+PkNW/UKvjybmn0rt5fCNbcI9l99cDUY1gU9DOxDH+RAWH1xUnJ7GLoKSJoGPgv2i5+pFbmpXPeqtb7OmtHUljBqLlL2WXCXKSXQRI421aQ4YuV+EbdBnrnyxW3BXNKqsslY8yLqqo1LERSlKrLRSlKAUpSgFKUoBSlKAUpSgOrNgZOw860/zdzZAt4LnhwaaTZLkIAILiNehVyRqlXorqCMHBOKnPa3xg4itFOFlDSTY6tEhCrGfys538whHjWv9O2Onh8vlUqO5clE7nB4RfLTn2xkRX94jTV1SQ6XRh1WQH4SPXbyJqSeYXMQa1uFG+VlTRKh/K4BwwPzB8iKjPZ/obh0AVVBClHGBvJGzJIT5ksCcnzrDghtL2WU2Eghu4G0tLEmkEnIAlTGmaMkEeexwR46LSydZSbSbJhGvhsVtG/OGnX6mPSf2evVrz3aNpbuaJV23C9mi9cKpZizE+u5xsKrkXtKVbcPLb3HaDKns48wtKrGPCS6saS4wCemf1zYLKODs7jiUqNcOwVO0I7KF3yRFbKdgQNtZ7xx1xUY9k5XgyW5ygA1slwsWcdu1vKsQ/MzFcqv5iMetYvNvPMVkhWPEtwRtGh1aAQCJJtOSqYIPTep/iswSCZnGVWOQsD4gIxIPz6Vp7gtoI4UwACVUsfEsVB3NW1VqbNfU3upceSM95aUmSSQyyPu0hOdR6beQHQAdK5rK4tYhQZUGCN3UdGXxbH4h1z44rDeQAZJAHmdhXpKLIuOFxg8rfCW7L5ydq7RQvI6xxKZJXOlI16s3+AHUk7ACs7gPLtzfkC1hZ1PWZspCvqXI73yXJrdPI/s/i4apYntblxh5yMYHXs4h9xPTqfH0qu1UYrEeWX6fRym8z4R15B5BThsZZiJLqQDtJcbAdRFF5ID9Sdz4AW6lK5TbbyztJJLCFKUqCRSlKAUpSgFKUoBSlKAUpSgFKUoBSlKA1D7T/wDrIf8AlUx/vps/viqxWXzDxmS9vZJ2K9kuuGJQMEJHKwDMfvZIY+mRWDPJpUnxwcfP7o+pwPrVi4Rz7eZ8E7w/jPuXA5LjYPI0xi9WmldIj+ne+Qqr23CwipoeSN1TR2kTsjMp3ZWK9QTk1Ke0OxKQWVghH2MLSvkZBMaiNf1ZpN/WsW3l1qrdNQBx5ZGcfvVVSTTfs2tVNxcYrwdTHILf3ZZ5Vt/CIFCFw2saSylhhhnrTiRmvAovJRMqAhVCBBlhpaR8HvPjx8MnFe1Kt2Rz0avzWYxktnJXFve7WS0nb7aJDExPV4XUrHN67HB9V9aplmrKvZvtJETE4/PGdJPyIAb5MK7wcYFjdQ3P3dXYy7f2L7k/yldX61Oc7WIhuhMPguV3Ph20Qx1/NHg/6s1TFbLMeGblj+ahS8og7mLWjL+JSMn1BG9XX2U8s2MsJMlukl3A2h3kzJqDDVFKquSEypxgDYoapdrJ20qwwDtZ3JCxoR1AySzHuqANyT4eBrbnI3JPuAeSSTXcShQ+nIjRVJKpGOpwWPebc58BtVsmUURaecFqVQBgbDyrtSlYG2KUpQClKUApSlAKUpQClKUApSlAKUpQClKUApXBqrwwf9JSzM7ye5xkwxxo7xiaRD9vK7RkFl1fZgZx3HPiKAo3PnLFnZyQrFcm3eabBjZ0aOOPDSSuEcFl6YUZxqYCoqy4ZGLuIiS4ngT7Q4s5cPIrDsVRo48FQQWJ9FHy25BwOKzAFnaQgnOSNMf1ZtJZifrXt77cjdrdSPJJgW+gdFH71DTfkJRTzhZNbrwy1uruee+jvFX7OOJeyvEVokTLGXRH0Ls+2elZkPInD7o4sL1kI/sQyShR/wCHL9oo+tXs8cYHDW84ORnuqQFYhdepWIPX4RltjtXtxPgMFzjtokcj4WI76nzRx3kPqCKlcLCEkpPLNeyeyS4Hw3cJ/igcH/hlrvF7Ipj8d4g/ggOf1eQ/8qsNzfzcOmihUvdpMWEcLMPeI9C6i3aNtJENgWchhqG7ZxWZJdXZP2ktpbDro3mkx6lmRR+hqcsr+KHoiLT2Q2YH+kGW59JWwg8MqkYUZ3O5zUdacFE9o1pc994HMRYqCdUJDQS4bIJKGM77HJBGDVsh4TLIAw4hOQehjW0C/TMLZ/WsOflGcSNLHeEu4UMJoYmVtGdJPZdng4bGR4AeQqqyLkuDYqag/wAiH4lwZvd07BY1uIWWWHQgRO2j8NI6K4LIfR6ufAuLrd28U6AhZFDaT1U9GRvUMCD8qrc5ubcEzw61H9pbapAB5vE2JB/LqrN5BmD28rKwaNrmcxkfhMhO48O9q2O+4rGpSWUzO1xeGizUpSrigUpSgFKUoBSlKAUpSgFKUoBSlKAUpSgFKVwxwKAiOZLtwiww5E07dmrD+zXGZZj5BFyR+YqPGsmO292gSK3jyECoiatICjbLscnAG5OCT5GouLiaLI07h2d1xHGiFnS2BPfZQMqHILnO5AUblcVIxcdRiBomXUQAzQyhTk4G+nb64oDpHxeVhtay5GzZMQGRsdBLd4bbHAztWf7z3NZVhtnRjLj8uFzk/I161HycUcEhbedgCRqHYgHBxkB5A2PXFAIuNxlgrh4nbZRKpTUfJW+Fj6A5rKvb1IY3kkOlEUszeQAyfn8qj5uMREETRyKvj2kLlfPcgFfXr4V4Sxi9mAO9tA4bOdpp13UeqRnB9XA/BuB58FtcM95dYSaYBVVyB2EA3jhGdgxzqfzY+QFTL8PiZixjQserFVJONhuRnpUfLeWlwcMY3OlgC67FTs5jZxpYdMlSfCutpwghQYrqViAAGZllQ4wO8uMeHgQfWgM2z4LFE5dFOoljuzELrOphGCcICd8ADfesqeBXUqwBVhgg9CD1BruKjJVukZmVopUztFpMbBfDEmWDH5qM+lAYz8GmgcNayDsuhtXz2e5GTG4BMZ2zjDDrgAkmsS24c8wa5iT3S9BKuM6opim32wXHaKfB8BwPHwMvb8RkLgPA6K2cMWRiCBnEgQkLnGxBYfKpCgI3gnGhcKwKmOaM6ZYGOWjfqN/vIw3VxsQfDcCTrXHCue7aXjcqMShKC2t5NhHMyOWmUnxbXgLnbutjdt9j0ApSlAKUpQClKUApSlAKUpQClKUApSlAKjOLcSiQiKRiGdWYKAcukZXWAen3ht5E1J1RfatxQQwRaApuRIJItXgEBEmfysrFD/H6VjJ4XAM6fnFzkQW5c9N28vPswwGPIsDWJJx696voiH5I+0b6KGY5+YqqXHtOJA7C1bGOszhQPRVjDE/tUFfe0K7PWeGEeSIu380rMf2rV3WsyzFGwWknc5Ml8w9XtoB9AFDY+tI4JB9+8Hr72rY+QLEftWrP865pT/X5cn8EiRj6aFFJeNTjc3l2d/uzTN/6eg/ao22eyN69G47S4uoiPt+2jPVZlUSKPNJIgAT6Mv1r1bissahYYsIowBhf31OK0l/njKp/r86n8z5H17RSKkbX2iXWwW7ifH444mJ69dOn/wCip/y+xuibMueOTsAJIUfSdQ7SAsAQMAjRI2D13A8ax249GH+1s1QnpLBJ2Uh23OmQROcfNqp6c/yn+ntbeYeaFkb9JAwP6ipW25r4e+zJJbEnGdLqpJ/E0JKEfx7VHyWLsn7WXrl/mW3kPZrcOZW3ENx3JgMDZVZVZh697r1qUvOKrCwDrJpIyHVHcZBwVOgEqcb77VRJuARzxns2jmjPgdGM+YZBo1epTP5lriy41dWRAU9rEuNVvMxDqvTMUrElfTWzRnYB06VbC9PsOJsS1u0lUNGwZT4qcj1qse0rmU2doVjOJ5z2UR8VyPtJf5FyfmV86zuEXkF0xmt3KOp0zxEaWzj4LiM/C48G8uhK1pznvmr3u5knHeij+xt1H3xqwXHrJJj+VVq6TwjBnXkTlr36/ijCn3a0Kyyt4a13hiz5k7n0Br6EFVr2f8rDh9mkZ3mb7SZvxSvgt9B8I9Fqy1KWEEKUpUkilKUApSlAKUpQClKUApSlAKUpQCoPjHJ9vduXmUs+AoOo90A57inujx3xmpylAVWH2YcPBy1uJD5ys7/szY/apK35Pso8aLS3XHiIY8/ripilAeUdsq/Cqj5AD/lXpiuaUB4zWSOMOisPJlBH7ioy+5NspxiS0t2HrEmR8iBkVM0oChXvsYsWz2PbW7HxilYqD4dyTUuPTaqjxT2S8Qg3gkhul/C2YZfp1Q/qK3XSocUyMHzXO81g+qaK4s3z/SFWVSfSRMo31qx8L5+ZgBNpnUdJY9KyL54K9058emfHNbukiDAhgCDsQdwR5EHrVP437JeH3JLCLsJD/aW57M59VHdP1FVSpiwsrop/MF7A9s01tMyTFeyXRhZQsmzxSDo0WnUQN9JxpIqI9m/LQvr9SR/o1lhyPBp+kMfrpA1H5AeNS/EPY9dxEmCdLhPBJR2TqfA6lBVh57Cth8i8qjhtmkOQ0hJeWQfflfd2+XRR6KKV1uPY7eWT4rmlKuJFKUoBSlKAUpSgFKUoBSlKAUpSgFKUoBSlKAUpSgFKUoBSlKAUpSgFKUoBQUpQClKUApSlAKUpQClKUApSlAKUpQClKUB//9k=">
            <a:hlinkClick r:id="rId2"/>
            <a:extLst>
              <a:ext uri="{FF2B5EF4-FFF2-40B4-BE49-F238E27FC236}">
                <a16:creationId xmlns:a16="http://schemas.microsoft.com/office/drawing/2014/main" id="{5F8EE224-5D89-41FF-8B5F-80432DD65F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075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8" name="Rectangle 17">
            <a:extLst>
              <a:ext uri="{FF2B5EF4-FFF2-40B4-BE49-F238E27FC236}">
                <a16:creationId xmlns:a16="http://schemas.microsoft.com/office/drawing/2014/main" id="{E9BE16AA-C08E-4ECE-988C-05F4F353B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9" name="Rectangle 18">
            <a:extLst>
              <a:ext uri="{FF2B5EF4-FFF2-40B4-BE49-F238E27FC236}">
                <a16:creationId xmlns:a16="http://schemas.microsoft.com/office/drawing/2014/main" id="{B172CA44-30F6-4F25-BEE5-EB0D93747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80" name="Rectangle 19">
            <a:extLst>
              <a:ext uri="{FF2B5EF4-FFF2-40B4-BE49-F238E27FC236}">
                <a16:creationId xmlns:a16="http://schemas.microsoft.com/office/drawing/2014/main" id="{A2567FC9-CBF9-4256-883F-D76E5BB2C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32939" y="4606925"/>
            <a:ext cx="1608137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81" name="Rectangle 22">
            <a:extLst>
              <a:ext uri="{FF2B5EF4-FFF2-40B4-BE49-F238E27FC236}">
                <a16:creationId xmlns:a16="http://schemas.microsoft.com/office/drawing/2014/main" id="{C0B77087-3A46-472A-9CF7-5DFCC9048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638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en-US" sz="2400">
              <a:solidFill>
                <a:srgbClr val="CC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1282" name="AutoShape 21" descr="data:image/jpeg;base64,/9j/4AAQSkZJRgABAQAAAQABAAD/2wCEAAkGBhQQERUUEhQVFRIWGBgXFxIVFxUYFxUVFBcVFBMUEhgXHCkeGBsjGhQWHy8gIycpLC8sFR4xNTAqNSksLCkBCQoKDgwOGg8PGiwlHyQ1LDQ0LCw0LDAsKSwsLCwpLCosNCosLCwsLDQsLCwsLCwsLCksKSwsLCksLCwsLCwsLP/AABEIAOEA4QMBIgACEQEDEQH/xAAcAAEAAgIDAQAAAAAAAAAAAAAABQYEBwECAwj/xABIEAACAQMCAwUFBgIFCAsAAAABAgMABBESIQUGMRMiQVFhBxQycYEjQlJikaFygjM0Q1PBCBYkg5KTorEVNURjc3Sys9Hw8f/EABoBAQACAwEAAAAAAAAAAAAAAAABAwIEBQb/xAAqEQACAgEEAgECBgMAAAAAAAAAAQIDEQQSITFBURMFIjJhkdHw8SOhsf/aAAwDAQACEQMRAD8A3jSlKAUpSgFKUoBSlKAUpSgFKUoBSlKAUpSgFKUoBSlKAUpXGaA5pSlAKUpQClKUApSlAKUpQClKUApSlAKUpQClKUApSlAKUpQClKUApSlAKUpQFL9qHtCHCLYMoD3EpKxIem3xO+N9IyNvEkDzr51uvaPxGSbtjeTB85AVyqj0VF7oHpitlf5SHBpS1tcjJhVWiPXuOTrBP8Q2/lrW0/I7qC3appAJJIYYAGTnANTgxlJR7Nz+z720Qy2Mj8RlRJoCAxxvMrfAyIBu2QQQvlnbNeEn+UfZh8C3uCmfj+zBx5hdX+NaJsODSSyLHgrqGrLAgaPx+orrxLg8tucSLgeDDdT8jUE5WcH2Hy9zDDfwLPbvrjb6FSOquPBh5VJVo/8AyarhsXiZOgdkwXwDHWCf0A/QVvChIpSlAKUpQClKUApSlAKUpQClKUApSlAKUqO45x+Gyj7Sd9KkhVABZ3c/CkaLu7HyAoCRpVJbme/n3htobdPA3Ts0hHmYodk+RfNdk4xxNOq2UvmB28J+QJ1j9RWu9VUnjci1UzazgulKq/Dee42dYrqN7SZzhRLpMcjeUUyEox9DpY+VWir4yUllFbTXYpSlSQKUpQGv/bZxOOPhrwurM9wdEYXAwyDtNTE/dGnoNzkCtN8a4ypt5Aqy7rp1dmwXfHifTNbf9s9k/u8Fwqlkt5S0gX4gkiGMMASM94r671rLjEVwsLmSyuBGRp1Oq/E2yAqGJOWKipTSKbIylJYWcGLy/cdqpkd1eVgoYKRiNEUJFGqj4QqgbCpC35Lu+MtJHblI7eIgPLJnS8mx0LpBJKg5Pl9agrSJERInidLyMhBEBpnaRiNIUdSGyOuRX0F7OuXpbGxSKdgZCzyMo3EZlYuYw33sEnfzz4VLfBjCGZuTPH2ccgpwi2MYbtJXOqWTGASBhVUeCgZ/Un0q20pWJsClKUApSlAKUpQClKUApSlAKUpQCuKrvH+cFgcwQIbi7wD2CkARg9HuJDtEv6k+ANQhsry5B97u2UN1gtPsUA/D2u8rddyCvSqLdRXV+JlkKpT6L6WqjXJ7fis5fcW0cKRKeiGcNJK4/MQEXPkuPE1i/wCYtl96AOfxSPK7H+ZnJz8qj+G8sqbqcwySwwII4dEUr9+SMa2LF9RAVXRAFI6NWhbrIWwlFcGxChwkmy3VxnfHj5ennVeuuB3iIwtr1skHAuUSTBIwCrqFYY67hvCsCO0to4ijQtZ8RIzFcvKXFxOneVTc5w4dhgxuFyGOF8tKnTK3OJLJsTtcPBa7uzSZGSRVdGGGRgCCPUGsbgnEGsJUt5XL2sp0QSOSzwyYJFvKx+JGAOhjuCNJzsa9uGXwnhjlAIEiK+k9V1AHSfUdK8+M8NFzBJF0Lr3WHVXHejceRVwp+lNPdKmePHkWVqyJcxSorlbixu7OCY7M8alh5OO7IPowapWvRnLFKUoCqe1EgcLuM/8Adj6maPAqte0W8WG2jdgW03NuwRfiYrJq0p5sdNY3tQ4q13L2EbH3e0kgM+Oj3Es0SQw+oVWLn1K1J80rmbh67b38Ox6HSsrftgH5gVRPmSRsV8QbLBylywIoxNcojXsp7WSQqCY2Yd2KNiMqqLhBjyJ8as1cCuavNcUpSgFKUoBSlKAUpSgFKUoBSlKAVU+auZZBILOzI95ZdUkpGVtYm27Rh4yH7ieOMnYbynNPHfc7dpFXXKxWOGP+8mkOmNflk5PkFJqv8C4R7vGQzdpNIxkmmPWWVvib0UdFHgABWnqtR8MeO2X01b3+R6cI4PHapojByTqeRjqklc9ZJWO7Mf8A8xXS/wCYIIGCO+ZT0hQNJKf9WgLAepr3v7RpQFDlEPx6NnYfhV89z1IGfIjrXazsI4V0xIqDx0jGfVj1Y+pzXBym90uWdHGOEQ11zHKmJGtjHbB1WR5mCyaXYIHSNc4UFlJLkHGdtq6jmO2tICVlFwe1ZSsRjaR5ppCSAAwHxP1JwBjep+eBZFKOoZGBDKwBDA9QQeoqJu+TbSWRJWgXtE0aWGV0iI5RQBtgZ6Y3rOMq3xJfoYtS8GVwnjcdyG0agyHTJE6lJI264dDuPn0PgTWTe2STI0cqK8bDDIwyCPUVgcZ4IZGWaEiO6j+CQ9HXxhnx8UbfqDuKzeH3naxhsFT0ZD1Rxs6N6g/rsfGsHj8Uf6Ml6ZB8PJ4dIls5LWkh028rHLROdxbSnxB30Mf4T4GrKDWJxXhqXMLxSfC4xkdVPVXXyZSAQfMCsLljiLywlZv6xCxhm9XTGJB6OpVx/FWUvvW/z5/chcPBNez9dNkF/DLcLt5C4lxVkrWV1xySy4VfNG2iZbuWONsA4M8yMrAHb4ZSRVR4P7T763bLy+8p4xyhQSPySIoKn5givVUVSsrTicO66Fc9sjfdVznfmk2MC9mvaXUzdlbw/ikP3m8lUd4n5edevC+c7a4szeBwsKAmTXgNEyDvpIPBht88jHUVTLC6MrS8VvcxroPYRv8A9ntRuDj+8k2J8d1Hjiq5y2o2IR3sjuYo0s7WGF213FxdQySOB8chuIpJpW/CgOlR80FTvMkgFzw7ON71N/I9nL/81G8W4TJ/0fLe3C6bieW00xnrBbLdQtFD6Mfjf8x9Kzucdmsmx8N/bnPlqLL/AI1RjElkvynGWDZArmuBXNbJqilKUApSlAKUpQClKUApSlAKUrhjigKPxSb3rieOsdkgx63Nyvl5pF/7prvZ8QDrJKzBYQSEYkBdCd1pCT0BbVg+Sg+NV2y49GbS5mV1ee4eSURLIO0/0h+xtF2OV7vZAHwr2vuVYxZFLq4fCxKhlYqsUWAq5jiUBB0wMgtg7HNca2t32NvpcHQr+2KwSPLfF5boyylFW1LAWzb65EGQ0jA9FY4K9Dj9ak7fiMckfao6tHv9oCNI0khsk7DBBz8qpMltd3CaIPeDb6dKFmhsoyoGlSqohnKeh05Fdp+SLmTh/urzx5VEjSJA6QqAQGklbHaStgs2DhdWNvGsHo8vtL9jNWP0WDmXmlLNYsgO0rqoXOwjLKJJmI6KoYb9MkCpWO+RpHiDAyIFLoOqh86CfDfSf0qDXk9DDMkrmSaeMxPMQBpXHcSFRtGithgvmMkk1EQcr3UEZu1cHiWSZAvejmj7qrbsCRsFjUhhuCT1o9JHbw+R8kk+i86wSRkZHUeWfOuFjAJIG56nzwMDP0rWNpxOf36Wc6rCWRIvsLsEW88iAo6ax440lXG4yRg1YOI85TQmISwGE69MmvLQsCraTFcJ3VywUZYD4hkY3qmWjsXRkrU+y4VAaOw4ln7t1Dg+XbWpyPqYpD/u6kOD8XFymtVdVIGNYwc7hlPqrAg+orA5qGhrOXG6XUak+STq8D/rrWqYJqTi/wCfxmUnxkp/tGnaKQwYPZzyrdZ8MxRdg64/i0NVOrbfOvKvv0I0YFxES0ZOwOQA8b+jADfwIB861NewvA2idGhf8Mg05/hb4WHqCa9b9H1Vcqfjb+5HmfqunsVu9LKObafQ66w7wF0ea3VsCYRElNQ6EqTnB69PLG1+CXUPGbkKp1WduEkdSCpluCdUUbId9EYBYjoWKjcCtQNdIOrr/tCu8T4fUNSSLjDDUjjIyMHZhtvW7fpoWzynyUafV2VQ2yXHs357TcDhkzMMqrQsw81WeJm6egNV7n6TRbxv+C6tW/SZaoF1zreSWkts8plSRdIMoDMpyGUhxhuoHxaqtXMfMEV9wuZ4/iRoi8bY1IwljYZ33B3ww2O/qK5uoonXJNo62m1FdsZKL5NwCua4U1zQClKUApSlAKUpQClKUApSlAKiObr/ALCxupfFIZWHzCNp/fFS9QPPkOvht2MZ+wkOD46VLY/agKByfyhB7nw6QIokiCzFgBl2kRiQxG5wxUjPTQKuE9oj6S6hih1LkZ0t0DD1HgfCoLli7ER90J2C9rbEn47WTvKo8zGToI8tJqxVz3LPJ0YpYMbiFyY0JUanJVUBzgvIwRNWN8ZYE+gNel7wuW2VZDMZUyolDIi6dZCiSLQBgBiMq2e6Sc5G8TznLLHZySwDM0OmVBjO8ZznHjgb4/LWuvZhzPO9y8DzSTpOh1pIzSAMGQtLue5he0+Z0iroRTi8lVkpKSwbgrwt4JLmV0jfskiC630q7M7jUqKHGkALgkkE94AY3Ne/rWpvaRzDdW12YYpZIInIuA8bFTI2iKLBbyUxHu/mrGpJy5MrW1Hg2ekZbtIZwjMh0sAO5IrDUj6WzgFTgg5wQRk114dwxYEMakmPPdRjq0LtiNSdyoIOAemcdAKwOUONPe20c8mDIURGkAx2hjzqby+JiNvWpusZ8NpGUOYpsq09nIJ5rWKQwpORc9ouNaqx0XSw+TGQRnPh2zHyqI5k5INtbtPazzlotMzwyyNIk/YssnezurZXIIq9SWql1kI76BlB9H06h/wqfpVP9o/NsUUElqjBrmZTHoU/0asO88h+73c4HU/KorjmWEuzGzEYtyJvl7nS2vVUo4SQgEwyYVxnyB2ceq5qbkgDDDKGHkRkfodq+fxCNIXAwOgO/Tbxr0LHGnU+n8PaSaf9nVitqz6C85rn+pyofWVjE4myeaeZbayDJbJA12dhoRCIvzylRtjwXqT6ZNa13JJYlmJLMzHLMzHLMx8STXVIwowAAPIDFdq6+i0MdLHvLfk5es1stS+sL0K8ru7eKKUp9+NkceaEhs/NWUMPkfOvWhGdvCt2yCnFxZq1WOuakj6dsJNUSHzRT+qg1kVrD2Z+0HVos7k94ALDMfvAbLHJ+YdA3j0O/XZ4rhzg4PDPQ12RsjuiKUpWBYKUpQClKUApSlAKUpQCuskYYEEZBGCD0IOxBrtSgNK39obS/wCHwTko8bSQRTY2kiBV7dlPjlcwuucgtnxBrYDNisznPlleIWrRbLKMPDJ4xzJvG49M7H0Jqvcv8XN1AGcaJ0Jjni8Y5kOl1I8BkZHoRWpZXt66NyieeGZpud6w14dHAkslrBEszKT3UVdb/d1lRkjO9ZLRVkQpgVWbUksEZDy0gGZHmkl+9N20qknxKBGCoM9ABgbda6Hgkd3CqXkazGN3UNIu5COyLJtjBZVUnGxz5VN1wajLMNqMVCsahEUKigBVUAAAdAAOgr2ilzXhJHXpbx4oWNLBHc23EsdqzQuEbUgL4ywV3VD2edg/eGCc4rXPOiQwzra264SDU0jklmeebGTI53dgmMk/3mNsVZfaDzP2MkcCjLKBPpwdLOrEQBz0CKw7RvE6FUdTjXmoklmYs7EsznqzMcsx9Sa6Og00p2Kx9L/bOF9T1MYwda7f/BSlK9EebFM9B4k4AGSST0AA3J9BXtZ2ck8iRQoXlc4VB+5Y/dUDcselbv5G9ncXDlDviW7I70xGyZ6pAD8K+vU+PkNW/UKvjybmn0rt5fCNbcI9l99cDUY1gU9DOxDH+RAWH1xUnJ7GLoKSJoGPgv2i5+pFbmpXPeqtb7OmtHUljBqLlL2WXCXKSXQRI421aQ4YuV+EbdBnrnyxW3BXNKqsslY8yLqqo1LERSlKrLRSlKAUpSgFKUoBSlKAUpSgOrNgZOw860/zdzZAt4LnhwaaTZLkIAILiNehVyRqlXorqCMHBOKnPa3xg4itFOFlDSTY6tEhCrGfys538whHjWv9O2Onh8vlUqO5clE7nB4RfLTn2xkRX94jTV1SQ6XRh1WQH4SPXbyJqSeYXMQa1uFG+VlTRKh/K4BwwPzB8iKjPZ/obh0AVVBClHGBvJGzJIT5ksCcnzrDghtL2WU2Eghu4G0tLEmkEnIAlTGmaMkEeexwR46LSydZSbSbJhGvhsVtG/OGnX6mPSf2evVrz3aNpbuaJV23C9mi9cKpZizE+u5xsKrkXtKVbcPLb3HaDKns48wtKrGPCS6saS4wCemf1zYLKODs7jiUqNcOwVO0I7KF3yRFbKdgQNtZ7xx1xUY9k5XgyW5ygA1slwsWcdu1vKsQ/MzFcqv5iMetYvNvPMVkhWPEtwRtGh1aAQCJJtOSqYIPTep/iswSCZnGVWOQsD4gIxIPz6Vp7gtoI4UwACVUsfEsVB3NW1VqbNfU3upceSM95aUmSSQyyPu0hOdR6beQHQAdK5rK4tYhQZUGCN3UdGXxbH4h1z44rDeQAZJAHmdhXpKLIuOFxg8rfCW7L5ydq7RQvI6xxKZJXOlI16s3+AHUk7ACs7gPLtzfkC1hZ1PWZspCvqXI73yXJrdPI/s/i4apYntblxh5yMYHXs4h9xPTqfH0qu1UYrEeWX6fRym8z4R15B5BThsZZiJLqQDtJcbAdRFF5ID9Sdz4AW6lK5TbbyztJJLCFKUqCRSlKAUpSgFKUoBSlKAUpSgFKUoBSlKA1D7T/wDrIf8AlUx/vps/viqxWXzDxmS9vZJ2K9kuuGJQMEJHKwDMfvZIY+mRWDPJpUnxwcfP7o+pwPrVi4Rz7eZ8E7w/jPuXA5LjYPI0xi9WmldIj+ne+Qqr23CwipoeSN1TR2kTsjMp3ZWK9QTk1Ke0OxKQWVghH2MLSvkZBMaiNf1ZpN/WsW3l1qrdNQBx5ZGcfvVVSTTfs2tVNxcYrwdTHILf3ZZ5Vt/CIFCFw2saSylhhhnrTiRmvAovJRMqAhVCBBlhpaR8HvPjx8MnFe1Kt2Rz0avzWYxktnJXFve7WS0nb7aJDExPV4XUrHN67HB9V9aplmrKvZvtJETE4/PGdJPyIAb5MK7wcYFjdQ3P3dXYy7f2L7k/yldX61Oc7WIhuhMPguV3Ph20Qx1/NHg/6s1TFbLMeGblj+ahS8og7mLWjL+JSMn1BG9XX2U8s2MsJMlukl3A2h3kzJqDDVFKquSEypxgDYoapdrJ20qwwDtZ3JCxoR1AySzHuqANyT4eBrbnI3JPuAeSSTXcShQ+nIjRVJKpGOpwWPebc58BtVsmUURaecFqVQBgbDyrtSlYG2KUpQClKUApSlAKUpQClKUApSlAKUpQClKUApXBqrwwf9JSzM7ye5xkwxxo7xiaRD9vK7RkFl1fZgZx3HPiKAo3PnLFnZyQrFcm3eabBjZ0aOOPDSSuEcFl6YUZxqYCoqy4ZGLuIiS4ngT7Q4s5cPIrDsVRo48FQQWJ9FHy25BwOKzAFnaQgnOSNMf1ZtJZifrXt77cjdrdSPJJgW+gdFH71DTfkJRTzhZNbrwy1uruee+jvFX7OOJeyvEVokTLGXRH0Ls+2elZkPInD7o4sL1kI/sQyShR/wCHL9oo+tXs8cYHDW84ORnuqQFYhdepWIPX4RltjtXtxPgMFzjtokcj4WI76nzRx3kPqCKlcLCEkpPLNeyeyS4Hw3cJ/igcH/hlrvF7Ipj8d4g/ggOf1eQ/8qsNzfzcOmihUvdpMWEcLMPeI9C6i3aNtJENgWchhqG7ZxWZJdXZP2ktpbDro3mkx6lmRR+hqcsr+KHoiLT2Q2YH+kGW59JWwg8MqkYUZ3O5zUdacFE9o1pc994HMRYqCdUJDQS4bIJKGM77HJBGDVsh4TLIAw4hOQehjW0C/TMLZ/WsOflGcSNLHeEu4UMJoYmVtGdJPZdng4bGR4AeQqqyLkuDYqag/wAiH4lwZvd07BY1uIWWWHQgRO2j8NI6K4LIfR6ufAuLrd28U6AhZFDaT1U9GRvUMCD8qrc5ubcEzw61H9pbapAB5vE2JB/LqrN5BmD28rKwaNrmcxkfhMhO48O9q2O+4rGpSWUzO1xeGizUpSrigUpSgFKUoBSlKAUpSgFKUoBSlKAUpSgFKVwxwKAiOZLtwiww5E07dmrD+zXGZZj5BFyR+YqPGsmO292gSK3jyECoiatICjbLscnAG5OCT5GouLiaLI07h2d1xHGiFnS2BPfZQMqHILnO5AUblcVIxcdRiBomXUQAzQyhTk4G+nb64oDpHxeVhtay5GzZMQGRsdBLd4bbHAztWf7z3NZVhtnRjLj8uFzk/I161HycUcEhbedgCRqHYgHBxkB5A2PXFAIuNxlgrh4nbZRKpTUfJW+Fj6A5rKvb1IY3kkOlEUszeQAyfn8qj5uMREETRyKvj2kLlfPcgFfXr4V4Sxi9mAO9tA4bOdpp13UeqRnB9XA/BuB58FtcM95dYSaYBVVyB2EA3jhGdgxzqfzY+QFTL8PiZixjQserFVJONhuRnpUfLeWlwcMY3OlgC67FTs5jZxpYdMlSfCutpwghQYrqViAAGZllQ4wO8uMeHgQfWgM2z4LFE5dFOoljuzELrOphGCcICd8ADfesqeBXUqwBVhgg9CD1BruKjJVukZmVopUztFpMbBfDEmWDH5qM+lAYz8GmgcNayDsuhtXz2e5GTG4BMZ2zjDDrgAkmsS24c8wa5iT3S9BKuM6opim32wXHaKfB8BwPHwMvb8RkLgPA6K2cMWRiCBnEgQkLnGxBYfKpCgI3gnGhcKwKmOaM6ZYGOWjfqN/vIw3VxsQfDcCTrXHCue7aXjcqMShKC2t5NhHMyOWmUnxbXgLnbutjdt9j0ApSlAKUpQClKUApSlAKUpQClKUApSlAKjOLcSiQiKRiGdWYKAcukZXWAen3ht5E1J1RfatxQQwRaApuRIJItXgEBEmfysrFD/H6VjJ4XAM6fnFzkQW5c9N28vPswwGPIsDWJJx696voiH5I+0b6KGY5+YqqXHtOJA7C1bGOszhQPRVjDE/tUFfe0K7PWeGEeSIu380rMf2rV3WsyzFGwWknc5Ml8w9XtoB9AFDY+tI4JB9+8Hr72rY+QLEftWrP865pT/X5cn8EiRj6aFFJeNTjc3l2d/uzTN/6eg/ao22eyN69G47S4uoiPt+2jPVZlUSKPNJIgAT6Mv1r1bissahYYsIowBhf31OK0l/njKp/r86n8z5H17RSKkbX2iXWwW7ifH444mJ69dOn/wCip/y+xuibMueOTsAJIUfSdQ7SAsAQMAjRI2D13A8ax249GH+1s1QnpLBJ2Uh23OmQROcfNqp6c/yn+ntbeYeaFkb9JAwP6ipW25r4e+zJJbEnGdLqpJ/E0JKEfx7VHyWLsn7WXrl/mW3kPZrcOZW3ENx3JgMDZVZVZh697r1qUvOKrCwDrJpIyHVHcZBwVOgEqcb77VRJuARzxns2jmjPgdGM+YZBo1epTP5lriy41dWRAU9rEuNVvMxDqvTMUrElfTWzRnYB06VbC9PsOJsS1u0lUNGwZT4qcj1qse0rmU2doVjOJ5z2UR8VyPtJf5FyfmV86zuEXkF0xmt3KOp0zxEaWzj4LiM/C48G8uhK1pznvmr3u5knHeij+xt1H3xqwXHrJJj+VVq6TwjBnXkTlr36/ijCn3a0Kyyt4a13hiz5k7n0Br6EFVr2f8rDh9mkZ3mb7SZvxSvgt9B8I9Fqy1KWEEKUpUkilKUApSlAKUpQClKUApSlAKUpQCoPjHJ9vduXmUs+AoOo90A57inujx3xmpylAVWH2YcPBy1uJD5ys7/szY/apK35Pso8aLS3XHiIY8/ripilAeUdsq/Cqj5AD/lXpiuaUB4zWSOMOisPJlBH7ioy+5NspxiS0t2HrEmR8iBkVM0oChXvsYsWz2PbW7HxilYqD4dyTUuPTaqjxT2S8Qg3gkhul/C2YZfp1Q/qK3XSocUyMHzXO81g+qaK4s3z/SFWVSfSRMo31qx8L5+ZgBNpnUdJY9KyL54K9058emfHNbukiDAhgCDsQdwR5EHrVP437JeH3JLCLsJD/aW57M59VHdP1FVSpiwsrop/MF7A9s01tMyTFeyXRhZQsmzxSDo0WnUQN9JxpIqI9m/LQvr9SR/o1lhyPBp+kMfrpA1H5AeNS/EPY9dxEmCdLhPBJR2TqfA6lBVh57Cth8i8qjhtmkOQ0hJeWQfflfd2+XRR6KKV1uPY7eWT4rmlKuJFKUoBSlKAUpSgFKUoBSlKAUpSgFKUoBSlKAUpSgFKUoBSlKAUpSgFKUoBQUpQClKUApSlAKUpQClKUApSlAKUpQClKUB//9k=">
            <a:hlinkClick r:id="rId2"/>
            <a:extLst>
              <a:ext uri="{FF2B5EF4-FFF2-40B4-BE49-F238E27FC236}">
                <a16:creationId xmlns:a16="http://schemas.microsoft.com/office/drawing/2014/main" id="{398FB900-A317-41FF-8C1A-9EE9C940A58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075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7681CE-8E3A-4135-A8DD-88B2323C77A4}"/>
              </a:ext>
            </a:extLst>
          </p:cNvPr>
          <p:cNvSpPr txBox="1"/>
          <p:nvPr/>
        </p:nvSpPr>
        <p:spPr>
          <a:xfrm>
            <a:off x="2077375" y="559293"/>
            <a:ext cx="822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How can you help?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5FE38F7A-7118-44E2-A55D-181240170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DC825191-0508-4DFE-8782-E28518D7E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925" y="874712"/>
            <a:ext cx="76200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Children can practise their phonics by playing games online. The children particularly like ‘Buried Treasure’</a:t>
            </a:r>
            <a:endParaRPr lang="en-GB" alt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Read as often as you can, ideally everyday. </a:t>
            </a:r>
            <a:endParaRPr lang="en-GB" alt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12293" name="Object 5">
            <a:extLst>
              <a:ext uri="{FF2B5EF4-FFF2-40B4-BE49-F238E27FC236}">
                <a16:creationId xmlns:a16="http://schemas.microsoft.com/office/drawing/2014/main" id="{1FA577E4-A601-4D36-88AE-A92C7044EC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277433"/>
              </p:ext>
            </p:extLst>
          </p:nvPr>
        </p:nvGraphicFramePr>
        <p:xfrm>
          <a:off x="6886113" y="3741199"/>
          <a:ext cx="2751138" cy="199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Bitmap Image" r:id="rId3" imgW="7028571" imgH="5106113" progId="Paint.Picture">
                  <p:embed/>
                </p:oleObj>
              </mc:Choice>
              <mc:Fallback>
                <p:oleObj name="Bitmap Image" r:id="rId3" imgW="7028571" imgH="5106113" progId="Paint.Picture">
                  <p:embed/>
                  <p:pic>
                    <p:nvPicPr>
                      <p:cNvPr id="12293" name="Object 5">
                        <a:extLst>
                          <a:ext uri="{FF2B5EF4-FFF2-40B4-BE49-F238E27FC236}">
                            <a16:creationId xmlns:a16="http://schemas.microsoft.com/office/drawing/2014/main" id="{1FA577E4-A601-4D36-88AE-A92C7044EC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113" y="3741199"/>
                        <a:ext cx="2751138" cy="199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Rectangle 6">
            <a:extLst>
              <a:ext uri="{FF2B5EF4-FFF2-40B4-BE49-F238E27FC236}">
                <a16:creationId xmlns:a16="http://schemas.microsoft.com/office/drawing/2014/main" id="{16B88F8A-8F77-4704-913F-C68EE9728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3703" y="4132556"/>
            <a:ext cx="47831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8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http://www.phonicsplay.co.uk/BuriedTreasure2.html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id="{045E3122-36F4-4C4B-A64D-8412C3DE4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13316" name="Text Box 4">
            <a:extLst>
              <a:ext uri="{FF2B5EF4-FFF2-40B4-BE49-F238E27FC236}">
                <a16:creationId xmlns:a16="http://schemas.microsoft.com/office/drawing/2014/main" id="{C7E9886F-52E9-4CF4-8D30-009007862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644371"/>
            <a:ext cx="76200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Please remember when reading at home-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To read with your child each night.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Segment and blend words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Encourage your child to re-read to check it makes sense.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Use pictures for clues.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Ask questions about the book.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And most importantly ENJOY READING!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>
            <a:hlinkClick r:id="rId2"/>
            <a:extLst>
              <a:ext uri="{FF2B5EF4-FFF2-40B4-BE49-F238E27FC236}">
                <a16:creationId xmlns:a16="http://schemas.microsoft.com/office/drawing/2014/main" id="{74A76D77-2F2D-4364-B73E-6A9900705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1125538"/>
            <a:ext cx="7596187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D311F4EA-1761-496E-8D3D-908AE0E7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15364" name="Rectangle 6">
            <a:extLst>
              <a:ext uri="{FF2B5EF4-FFF2-40B4-BE49-F238E27FC236}">
                <a16:creationId xmlns:a16="http://schemas.microsoft.com/office/drawing/2014/main" id="{92F2FDC3-CA33-4E11-95DA-E5376CC1E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5" name="Rectangle 7">
            <a:extLst>
              <a:ext uri="{FF2B5EF4-FFF2-40B4-BE49-F238E27FC236}">
                <a16:creationId xmlns:a16="http://schemas.microsoft.com/office/drawing/2014/main" id="{280D3B7B-EF5E-46C4-8A65-5D0861B42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5366" name="AutoShape 9" descr="data:image/jpeg;base64,/9j/4AAQSkZJRgABAQAAAQABAAD/2wBDAAkGBwgHBgkIBwgKCgkLDRYPDQwMDRsUFRAWIB0iIiAdHx8kKDQsJCYxJx8fLT0tMTU3Ojo6Iys/RD84QzQ5Ojf/2wBDAQoKCg0MDRoPDxo3JR8lNzc3Nzc3Nzc3Nzc3Nzc3Nzc3Nzc3Nzc3Nzc3Nzc3Nzc3Nzc3Nzc3Nzc3Nzc3Nzc3Nzf/wAARCACRALMDASIAAhEBAxEB/8QAHAABAAICAwEAAAAAAAAAAAAAAAcIBQYBAwQC/8QAQhAAAQMDAQYEAggFAQYHAAAAAQIDBAAFEQYHEiExQVETYXGBIpEIFBUjMkKhsRZScoLBNjM0N6Ky0UNic5KT4fH/xAAUAQEAAAAAAAAAAAAAAAAAAAAA/8QAFBEBAAAAAAAAAAAAAAAAAAAAAP/aAAwDAQACEQMRAD8Am6lKUClKGgV0zJceFHXIlvtMsoGVOOqCUp9Sa0baFtOt2kguHFCZt2x/sEr+FnzcPTgeXM+XOq86l1XetTyvHvM1b+6SUND4W2/JKRw68+fnQTvqPbVpy1rWzbEP3N4ZG80AlrPbePE+wIqObxts1TOK0wfqluaP4Q01vrH9ys8fYVGhOa4oM/O1rqa4LKpd+uKsjBSiQpCfknArCOvOvLK3nFuKPNS1Ek110oPTEnSoTm/EkvsLHEKZcKD+hra7HtR1dZykIuq5Taf/AA5g8UH3PxfrWl0oLIaL2yWi9uNRL039mTF4AWo5ZWf6vy+/zqTwoEAg5BGQRVIgrkMA1LWx3aRItcuNp69Oqdt7qg3GdWeMdR5Jz1QeA8vSgsJSlKBSlKBSlKBSlKBSlKBSlKAaibaztQFk8Sx6eeQu4kFL8gEERvId1/tWU2xa6VpS0phW5Y+1ZoUEHPFhGOK/XoPn041ndcU6tS1qUpa1FSlKOSSepNBy86t11brjiluLJUtaiSVE8ySeZrrpWd0npS6aruYg2pne3QFPPK4IZT3Uf2HWgwVd0aLIlKKYsd15Q5htBUR8qsrpPY/pyytIcuTQu0z8zkhP3Y8g3yx6551v8eJGithuNHZaQkYCW0BIA9BQUvk26dERvyochlGcbzjSkj9RXmwexq7jrTbqd11CVp6hScioG25aEt9lYj32yRkxmXHgzIjsowhJIJSsAcE8iCOWSKCG6VyeZzXFArkDJxXFcjGeNBbnZrfTqHRdtnuK3n/D8J4nnvo+En3xn3rZqiD6N8kq09dYhPBEwOAf1IAP/SKl+gUpSgUpSgUpSgUpSgV8uuJabU4shKEpKlEnAAHM19Vq+0+f9m6CvT4XuFUZTSVea/hH70FZdb6hc1NqefdFlRbdcwyFE/C2OCR5cBnHcmsDSlBl9LWGXqa9xrVAT968r4lkZS2gc1HyA/wOtWw0npu3aWszVstjW6hPFxw/ieX1Uo9z+g4DlUIbFrrZtLWq9ahvchKCVtxWG0p3nFHBUoJHn8PlwrNTPpAID5ELTylsg8FPSt1R9gk4+ZoJupUfaE2rWjVktFvcZcgXFY+BlxW+lzHEhKuHHyIFSCKBUd7epLTGzyQ24cLfkstt+agre/ZJqRKgb6ReoG35tvsDCwr6uDIfAP4VKGEg+eMn3FBDFKUoFciuK9NvhSrhOZhQWVPSX1hDTaOalGgnb6N8VSLFd5ZB3FyktD1SgE/9QqYawmi7A1pjTUK0tHeUyjLq/wCdw8VH5k1m8igUryXC6W+2NF24zY8VsDJU84EDHvWvu7StGNPBpeoIhUeqN5Sf/cBj9aDa6VjLZqOy3bP2ZdYUog4IaeSog+lZOgUpSgUpSgVoe3D/AIbXT+tnP/yorfKweubWu86Ru1vaAU69GWGgeqwMp/UCgp3Sua4oPoKIFfNK5waD0W6W/BnR5UMkSGXUuNEDPxA5H61dYcqqvsi0y7qLWMRSmyYcFYkSFngBjilPqVY4ds1anmKDGajvUTT9kl3WcoBmOgqx/MrkEjzJwKp/erpKvV1lXKcsKkSXCtZAwAew8gOHtUm7fdW/ad4b0/EVmNb1Bbyh+Z4g8P7QcepPaoloFKVk9P2O46guLdvtMVciQs9B8KB1KjyA8zQeFllbziG2UKW4tQShCBkqUeQAHM1Y3ZFs3/hlkXe8JSq7vJ+BvgRFSRxGf5j1Pt3zkNm+zWDpBpMyVuS7wpPxvj8DXdLfl5nifLlW/efWg6J0yNb4b0ua8hmOykrccWcBIHeoA1xtmulyddi6ZJgwRwEgp++c8+yR+vnWR+kJqd1cyNpmOshlCBIlYP41HO6n2xn3HaoVJoO2TJflvKelvOPuq4qcdWVKJ8ya6t45zmuK5xQchRCt4cCDkEdK3fSe1LU2nS22ZP2hDSRmPLUVcOoSrORw9QO1aNXIOOVBb3Rms7TrCAZFscKXW8B+O5wcaJ7jqOxHD5GtiqmWnb5cdPXZi5Wl8tSWjw/lWnqlQ6g9qtbofVUPV9iauMTCHOCZDG9ksuY4j07HqKDYKUpQKelKUEF7T9kk524SbxpdtL7b6i4/C3sKQs8yjPAg8Tjn2znAiCZabjAKhOgSo6k/iDzCkEeuRV08V8uNocGHEpUOyhmgpVFt82YQIkSQ+ScDwmlKyfYVv+j9j+ory8y9dGzaoJOVl4ffFOPyo6Hp8WMc+PI2Wbabaz4baUZ57oxX1QYnTOnLXpi2It9ojhlkHeWScqcV1Uo9T/8AnKvLrvUTeltMTbqrHitp3GEn87iuCR8+J8ga2CoG+kZfFO3C32Fs/Aw39ad/rVlKR7AE/wBwoIcedW+4tx5aluLUVLWs5KieZJ6muulbLoPSMvWV7RAiktso+OTIxkNIz+56D/tQfehdE3TWVx8CCA1FbI+sS1g7jY7DurHIftzqzmktLWzSdsRCtbO7wHivK4uOq7qP+OQr2WGywLBa2Lda2AzGZGABzJ6knqT3rIUClKdqCpW1Vbq9od8L4wsSN0f0hICf0ArVKmnb1oqSJ/8AFFva8SOtCUTUoTlTahwDh7gjAPbHnwhc86AORqfdDbOdIaq0PbbiqC+zLdbKHnW5K8lxJKVHBJAyRnl1qAhjrVtdl1mfsOhbXBlpKZG4p11JHFJWoqx6gED2oIR2h7Kbhpdhdwt7pnWxPFat371kd1Acx5j5VHBGMcau480280406gLQtJSpKuIUCMEGqd6xtbdl1TdbawctRpK0N8+Cc8Bx8sUGGrctlurF6V1Uw84spgSSGZaem6eSv7Sc+ma02uRQXfGCARxFK0HZ5rGHK0VaVz5LaZKWPCc318SUEpz77ufelBv1KVwpQSCVEADiSTyoOaVompNrOlbG44wJS58ps4U1ETvAHtv/AIfXjWkv7f1eIr6tpweGDwLkziR6BHD5mgnGlRPp7bnZZ7oZvMB62FRwHQvxm/cgAj5GpTjSWZbDciK6h5h1IW24hWUrSRkEEcxQdvrVUtr8pcraJeCtZUG1pbT5AIHD55q1tVX2zQXIe0S6lxOEvlDyMdUlI/yDQaZFYdlSWo8dBcedWENoHNSicAfM1bXZ9pKPo/T7UFsByUv45T2OK1n/AAOQqsOhpLMPWVkkSUpLTc1oqKjgJG8Bve3P2q4lApSlApSlB8rQlaShaQpJGCCMg1HWoNjGl7q+p+Gl+2OKOVCKRuH+05A9sVI9dMuXHhR3JEx9phhtO8txxYSlI7knlQaFpbZBp7T89E5xT1xkNkKa+s7u42ociEgcT655VIQ4DiaivUu2+xQApuyRnbo9nAWctNfMjJ9h71GOo9req70FNNyxbmDwLcPKFEf1/i+RHOgnvW2urPpGA6uVIbdm7hLENK/jcV0zj8I8z+tVUvNxeu91l3GScvSnVOr8iTnFeZ5519xTr7i3HFnKlrUSVepNddArkDPKuK+2W1uuJaaQpbi1BKEIGSok8AB3oPXHcuCGUpYLvh9N3OKVZrRWgbfbdLW6Jc4jTk1LW8+VIBIWolRGfLOPalBs+oL5A09bHrldXgzHbHqVHoAOpNVr19tMu+rHFx23FQrVvEIjNKILg5feEH4vTl6867NsmqntQ6qkxEOkW+3OKYZbHIrHBaz55yPQVosaO9KfbYjtqcddWG20JGSpROAB55oOs8//AKpk1PeiNiUNmO1L1YtUiSfi+ptLw2jsFKHFR9CB61v69A6SUwWf4etwScjgwAfnzzQVFyamL6P+rH491OmJTqlxpKVORAST4biQVKSOwIBPbI7mow1TCj23Ut1gQllcaNLdaaJOfhSogcevLnW7bBbS/O121PRwYtzK3HFdytCkJH/MT7UFlqizblop2+WxF7trRcnwUFLraRxdZ5nHUlJycdiryqU6elBSADPpVjdlG0yJeYDFovklDN2ZTuIWv4UyUjkQeW9jmOvMeX1rXY1a77LcnWaR9mSnOLje5vMrPU7vNJPXHDy76TG2D6jU8lMu52ptk/iU2pxah6AoGfnQWGpWo6F0FD0glS0T5syStO6pbzp3AOyUDgOXM5PnW3UClKUHXJeRGYdfdOENIK1egGaqdrnXF11hPcclOqagpUfAiIUQhCc8CR1V3PyxVrLnG+u22VEKt3xmVN5PTIIqmdyt0q1z5EGc0pmTHWUONq5gj/HUHqKDy5PnWUY05fJLKHmLLcnWljKVtxHFJI7ggcalb6PFns8wXGfJbafuUdxKW0uYV4SCMhQHQk5GfKp1HnQU1c0zf2xlyx3NA/8ANDcH+K6mrHdnlbjVrnOLzxSiMsn9qufSgqnZdl2r7spG5aVxmljPiy1BoJ9Qfi/Spp2f7KrZpN9NwlOmfc0j4XFJAQz33E9/Mn0x1kOlAA4cKUpQUwv1tm2i6yoN0QpExpwhzP5jn8QPUHnmtn2OXG02rWzEq9vNMMpZWGnXfwocOMEnpw3hnzqx2odKWLUqEovdtZlFPBKzlK0jyWkhQ9M1rSdjmigve+znyP5DLcx++f1oN3hzYs1nxYclmQ3y32VhQz6g1p21PXbOj7R4TGHLrLSpMZsckd1q8h0HU+9bVZrNbrFARBtERuLGRyQjPzJPEnzPGqx7YpMiVtFu/wBYKvulpabSfyoCBjHkc596DUHFOSH1LUVOOuKyTzKlH/JJq0uyfSn8LaUYbkN7s+Vh+VnmlRHBH9o4eue9RDsL0q3fdRruc1JVFtZQ4EEcFunO78sZ9hVk6BSlKBXXIfajMrefcQ20hJUtazgJA6k12Gq0bXdoEjUl0etMB/cs0VzdAQf94WOaldwDyHLr6BuWstuEeKt2JpWMmS4hW6ZkgfdeqEg5V6nHuOccStqutZLqnPtpxrP5WmkJA/StMPWuKDbU7S9ZpVvC/wArPmEn/FTFsc2iTdVOSbXevCVOYb8Zt5tO74iOAO8OWQSOI71XEAgg1Of0ddPuITcNQvoKUuD6rHUQRvAEFZHcZCRnuDQTZWv6p0ZYtUtpF5hBxxH4H0KKHE/3DmPI5FaBtm2iXTT9xZsljV9WeWyl52VuhSgCSAlIIwOXE+fComG0LVyXi6L/ADd/+sY+WMUFgNH7MbTpG+LutsmzlKWypktOqSU7pIPHAzzAreKr9pDbdcYjiI+qGhOj5A+tMoCHU8+YGEq+QPDrU7Wu5QrtAZn26S3IivDKHG1ZB7+44gjpig9dKUoFKUoFKUoFKUoFR7tE2WQNXyTcY0r6hcykJW5ubyHgOA3hw4gcMjp3wMSFSgiTQWktQbOpcuRcrvakWBQCpRWog5AICk5HwnJHXjy7V75227SkWWWWW7hLQOb7LKQj/mUD+lan9Iy6TvtO22sKcRB8EvEA4S6vOOPfGP1qLLBYrlqG5N2+0xlPPuKxwHwoHdR6AUFwbVcI12t0e4QXPEjSGw42vBGQfI8q9VYvS9pTYtPwLUhfiCKylsrxjeIHE/OspQdUxDjsR9tlW64ttSUq7EjgapZOhyIEt2JNaUzIZUUONqHFJFXYrWtT6D05qdwPXa3oVIHDx2lFtwjsSOfvQVFxxxXYxHdkOpZYbW66s4ShtJUpR8gKslH2J6RbcK3ETXU/yLkED5gCtxsWlrFp9OLPa40ZRGC4lGVq9VHiaCC9C7G7pdltTNRJct0HIV4Chh50dsfkHrx8qsJb4Ua3QmYcJlLUZhAQ22nklIGMV6MDtSgjja1s5Vq9DNxtjiGrpHR4eHOCXkZyEk9CCTg+ZB6YrvebFdbHIUxd7fIiOA4+9bICj5HkfUVc/nXVJix5bKmZbDT7ShhSHUBSSPMGgpOOGcnhVkNgduulv0nINxaeZbelFcdt0EHdwASAeQJFbrD0pp2C+JEOxWxh4HKXGoiEqT6EDhWYAA5CgUpSgUpSgUpSgUpSgUpSgiT6RX+noH/r/wDaslsL/wBIteppSgkmlKUClKUClKUClKUClKUClKUClKUClKUClKUH/9k=">
            <a:hlinkClick r:id="rId2"/>
            <a:extLst>
              <a:ext uri="{FF2B5EF4-FFF2-40B4-BE49-F238E27FC236}">
                <a16:creationId xmlns:a16="http://schemas.microsoft.com/office/drawing/2014/main" id="{B74161A3-E752-4D7E-9C5A-64F52C54E5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6123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7" name="Rectangle 10">
            <a:extLst>
              <a:ext uri="{FF2B5EF4-FFF2-40B4-BE49-F238E27FC236}">
                <a16:creationId xmlns:a16="http://schemas.microsoft.com/office/drawing/2014/main" id="{E2484072-4053-482E-AC48-FB4E95897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8" name="Rectangle 11">
            <a:extLst>
              <a:ext uri="{FF2B5EF4-FFF2-40B4-BE49-F238E27FC236}">
                <a16:creationId xmlns:a16="http://schemas.microsoft.com/office/drawing/2014/main" id="{EEF88F9F-AC55-44F3-B32B-C3B91D3B4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en-GB" altLang="en-US" sz="2400">
              <a:solidFill>
                <a:srgbClr val="CC0000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15369" name="AutoShape 13" descr="data:image/jpeg;base64,/9j/4AAQSkZJRgABAQAAAQABAAD/2wBDAAkGBwgHBgkIBwgKCgkLDRYPDQwMDRsUFRAWIB0iIiAdHx8kKDQsJCYxJx8fLT0tMTU3Ojo6Iys/RD84QzQ5Ojf/2wBDAQoKCg0MDRoPDxo3JR8lNzc3Nzc3Nzc3Nzc3Nzc3Nzc3Nzc3Nzc3Nzc3Nzc3Nzc3Nzc3Nzc3Nzc3Nzc3Nzc3Nzf/wAARCACRALMDASIAAhEBAxEB/8QAHAABAAICAwEAAAAAAAAAAAAAAAcIBQYBAwQC/8QAQhAAAQMDAQYEAggFAQYHAAAAAQIDBAAFEQYHEiExQVETYXGBIpEIFBUjMkKhsRZScoLBNjM0N6Ky0UNic5KT4fH/xAAUAQEAAAAAAAAAAAAAAAAAAAAA/8QAFBEBAAAAAAAAAAAAAAAAAAAAAP/aAAwDAQACEQMRAD8Am6lKUClKGgV0zJceFHXIlvtMsoGVOOqCUp9Sa0baFtOt2kguHFCZt2x/sEr+FnzcPTgeXM+XOq86l1XetTyvHvM1b+6SUND4W2/JKRw68+fnQTvqPbVpy1rWzbEP3N4ZG80AlrPbePE+wIqObxts1TOK0wfqluaP4Q01vrH9ys8fYVGhOa4oM/O1rqa4LKpd+uKsjBSiQpCfknArCOvOvLK3nFuKPNS1Ek110oPTEnSoTm/EkvsLHEKZcKD+hra7HtR1dZykIuq5Taf/AA5g8UH3PxfrWl0oLIaL2yWi9uNRL039mTF4AWo5ZWf6vy+/zqTwoEAg5BGQRVIgrkMA1LWx3aRItcuNp69Oqdt7qg3GdWeMdR5Jz1QeA8vSgsJSlKBSlKBSlKBSlKBSlKBSlKAaibaztQFk8Sx6eeQu4kFL8gEERvId1/tWU2xa6VpS0phW5Y+1ZoUEHPFhGOK/XoPn041ndcU6tS1qUpa1FSlKOSSepNBy86t11brjiluLJUtaiSVE8ySeZrrpWd0npS6aruYg2pne3QFPPK4IZT3Uf2HWgwVd0aLIlKKYsd15Q5htBUR8qsrpPY/pyytIcuTQu0z8zkhP3Y8g3yx6551v8eJGithuNHZaQkYCW0BIA9BQUvk26dERvyochlGcbzjSkj9RXmwexq7jrTbqd11CVp6hScioG25aEt9lYj32yRkxmXHgzIjsowhJIJSsAcE8iCOWSKCG6VyeZzXFArkDJxXFcjGeNBbnZrfTqHRdtnuK3n/D8J4nnvo+En3xn3rZqiD6N8kq09dYhPBEwOAf1IAP/SKl+gUpSgUpSgUpSgUpSgV8uuJabU4shKEpKlEnAAHM19Vq+0+f9m6CvT4XuFUZTSVea/hH70FZdb6hc1NqefdFlRbdcwyFE/C2OCR5cBnHcmsDSlBl9LWGXqa9xrVAT968r4lkZS2gc1HyA/wOtWw0npu3aWszVstjW6hPFxw/ieX1Uo9z+g4DlUIbFrrZtLWq9ahvchKCVtxWG0p3nFHBUoJHn8PlwrNTPpAID5ELTylsg8FPSt1R9gk4+ZoJupUfaE2rWjVktFvcZcgXFY+BlxW+lzHEhKuHHyIFSCKBUd7epLTGzyQ24cLfkstt+agre/ZJqRKgb6ReoG35tvsDCwr6uDIfAP4VKGEg+eMn3FBDFKUoFciuK9NvhSrhOZhQWVPSX1hDTaOalGgnb6N8VSLFd5ZB3FyktD1SgE/9QqYawmi7A1pjTUK0tHeUyjLq/wCdw8VH5k1m8igUryXC6W+2NF24zY8VsDJU84EDHvWvu7StGNPBpeoIhUeqN5Sf/cBj9aDa6VjLZqOy3bP2ZdYUog4IaeSog+lZOgUpSgUpSgVoe3D/AIbXT+tnP/yorfKweubWu86Ru1vaAU69GWGgeqwMp/UCgp3Sua4oPoKIFfNK5waD0W6W/BnR5UMkSGXUuNEDPxA5H61dYcqqvsi0y7qLWMRSmyYcFYkSFngBjilPqVY4ds1anmKDGajvUTT9kl3WcoBmOgqx/MrkEjzJwKp/erpKvV1lXKcsKkSXCtZAwAew8gOHtUm7fdW/ad4b0/EVmNb1Bbyh+Z4g8P7QcepPaoloFKVk9P2O46guLdvtMVciQs9B8KB1KjyA8zQeFllbziG2UKW4tQShCBkqUeQAHM1Y3ZFs3/hlkXe8JSq7vJ+BvgRFSRxGf5j1Pt3zkNm+zWDpBpMyVuS7wpPxvj8DXdLfl5nifLlW/efWg6J0yNb4b0ua8hmOykrccWcBIHeoA1xtmulyddi6ZJgwRwEgp++c8+yR+vnWR+kJqd1cyNpmOshlCBIlYP41HO6n2xn3HaoVJoO2TJflvKelvOPuq4qcdWVKJ8ya6t45zmuK5xQchRCt4cCDkEdK3fSe1LU2nS22ZP2hDSRmPLUVcOoSrORw9QO1aNXIOOVBb3Rms7TrCAZFscKXW8B+O5wcaJ7jqOxHD5GtiqmWnb5cdPXZi5Wl8tSWjw/lWnqlQ6g9qtbofVUPV9iauMTCHOCZDG9ksuY4j07HqKDYKUpQKelKUEF7T9kk524SbxpdtL7b6i4/C3sKQs8yjPAg8Tjn2znAiCZabjAKhOgSo6k/iDzCkEeuRV08V8uNocGHEpUOyhmgpVFt82YQIkSQ+ScDwmlKyfYVv+j9j+ory8y9dGzaoJOVl4ffFOPyo6Hp8WMc+PI2Wbabaz4baUZ57oxX1QYnTOnLXpi2It9ojhlkHeWScqcV1Uo9T/8AnKvLrvUTeltMTbqrHitp3GEn87iuCR8+J8ga2CoG+kZfFO3C32Fs/Aw39ad/rVlKR7AE/wBwoIcedW+4tx5aluLUVLWs5KieZJ6muulbLoPSMvWV7RAiktso+OTIxkNIz+56D/tQfehdE3TWVx8CCA1FbI+sS1g7jY7DurHIftzqzmktLWzSdsRCtbO7wHivK4uOq7qP+OQr2WGywLBa2Lda2AzGZGABzJ6knqT3rIUClKdqCpW1Vbq9od8L4wsSN0f0hICf0ArVKmnb1oqSJ/8AFFva8SOtCUTUoTlTahwDh7gjAPbHnwhc86AORqfdDbOdIaq0PbbiqC+zLdbKHnW5K8lxJKVHBJAyRnl1qAhjrVtdl1mfsOhbXBlpKZG4p11JHFJWoqx6gED2oIR2h7Kbhpdhdwt7pnWxPFat371kd1Acx5j5VHBGMcau480280406gLQtJSpKuIUCMEGqd6xtbdl1TdbawctRpK0N8+Cc8Bx8sUGGrctlurF6V1Uw84spgSSGZaem6eSv7Sc+ma02uRQXfGCARxFK0HZ5rGHK0VaVz5LaZKWPCc318SUEpz77ufelBv1KVwpQSCVEADiSTyoOaVompNrOlbG44wJS58ps4U1ETvAHtv/AIfXjWkv7f1eIr6tpweGDwLkziR6BHD5mgnGlRPp7bnZZ7oZvMB62FRwHQvxm/cgAj5GpTjSWZbDciK6h5h1IW24hWUrSRkEEcxQdvrVUtr8pcraJeCtZUG1pbT5AIHD55q1tVX2zQXIe0S6lxOEvlDyMdUlI/yDQaZFYdlSWo8dBcedWENoHNSicAfM1bXZ9pKPo/T7UFsByUv45T2OK1n/AAOQqsOhpLMPWVkkSUpLTc1oqKjgJG8Bve3P2q4lApSlApSlB8rQlaShaQpJGCCMg1HWoNjGl7q+p+Gl+2OKOVCKRuH+05A9sVI9dMuXHhR3JEx9phhtO8txxYSlI7knlQaFpbZBp7T89E5xT1xkNkKa+s7u42ociEgcT655VIQ4DiaivUu2+xQApuyRnbo9nAWctNfMjJ9h71GOo9req70FNNyxbmDwLcPKFEf1/i+RHOgnvW2urPpGA6uVIbdm7hLENK/jcV0zj8I8z+tVUvNxeu91l3GScvSnVOr8iTnFeZ5519xTr7i3HFnKlrUSVepNddArkDPKuK+2W1uuJaaQpbi1BKEIGSok8AB3oPXHcuCGUpYLvh9N3OKVZrRWgbfbdLW6Jc4jTk1LW8+VIBIWolRGfLOPalBs+oL5A09bHrldXgzHbHqVHoAOpNVr19tMu+rHFx23FQrVvEIjNKILg5feEH4vTl6867NsmqntQ6qkxEOkW+3OKYZbHIrHBaz55yPQVosaO9KfbYjtqcddWG20JGSpROAB55oOs8//AKpk1PeiNiUNmO1L1YtUiSfi+ptLw2jsFKHFR9CB61v69A6SUwWf4etwScjgwAfnzzQVFyamL6P+rH491OmJTqlxpKVORAST4biQVKSOwIBPbI7mow1TCj23Ut1gQllcaNLdaaJOfhSogcevLnW7bBbS/O121PRwYtzK3HFdytCkJH/MT7UFlqizblop2+WxF7trRcnwUFLraRxdZ5nHUlJycdiryqU6elBSADPpVjdlG0yJeYDFovklDN2ZTuIWv4UyUjkQeW9jmOvMeX1rXY1a77LcnWaR9mSnOLje5vMrPU7vNJPXHDy76TG2D6jU8lMu52ptk/iU2pxah6AoGfnQWGpWo6F0FD0glS0T5syStO6pbzp3AOyUDgOXM5PnW3UClKUHXJeRGYdfdOENIK1egGaqdrnXF11hPcclOqagpUfAiIUQhCc8CR1V3PyxVrLnG+u22VEKt3xmVN5PTIIqmdyt0q1z5EGc0pmTHWUONq5gj/HUHqKDy5PnWUY05fJLKHmLLcnWljKVtxHFJI7ggcalb6PFns8wXGfJbafuUdxKW0uYV4SCMhQHQk5GfKp1HnQU1c0zf2xlyx3NA/8ANDcH+K6mrHdnlbjVrnOLzxSiMsn9qufSgqnZdl2r7spG5aVxmljPiy1BoJ9Qfi/Spp2f7KrZpN9NwlOmfc0j4XFJAQz33E9/Mn0x1kOlAA4cKUpQUwv1tm2i6yoN0QpExpwhzP5jn8QPUHnmtn2OXG02rWzEq9vNMMpZWGnXfwocOMEnpw3hnzqx2odKWLUqEovdtZlFPBKzlK0jyWkhQ9M1rSdjmigve+znyP5DLcx++f1oN3hzYs1nxYclmQ3y32VhQz6g1p21PXbOj7R4TGHLrLSpMZsckd1q8h0HU+9bVZrNbrFARBtERuLGRyQjPzJPEnzPGqx7YpMiVtFu/wBYKvulpabSfyoCBjHkc596DUHFOSH1LUVOOuKyTzKlH/JJq0uyfSn8LaUYbkN7s+Vh+VnmlRHBH9o4eue9RDsL0q3fdRruc1JVFtZQ4EEcFunO78sZ9hVk6BSlKBXXIfajMrefcQ20hJUtazgJA6k12Gq0bXdoEjUl0etMB/cs0VzdAQf94WOaldwDyHLr6BuWstuEeKt2JpWMmS4hW6ZkgfdeqEg5V6nHuOccStqutZLqnPtpxrP5WmkJA/StMPWuKDbU7S9ZpVvC/wArPmEn/FTFsc2iTdVOSbXevCVOYb8Zt5tO74iOAO8OWQSOI71XEAgg1Of0ddPuITcNQvoKUuD6rHUQRvAEFZHcZCRnuDQTZWv6p0ZYtUtpF5hBxxH4H0KKHE/3DmPI5FaBtm2iXTT9xZsljV9WeWyl52VuhSgCSAlIIwOXE+fComG0LVyXi6L/ADd/+sY+WMUFgNH7MbTpG+LutsmzlKWypktOqSU7pIPHAzzAreKr9pDbdcYjiI+qGhOj5A+tMoCHU8+YGEq+QPDrU7Wu5QrtAZn26S3IivDKHG1ZB7+44gjpig9dKUoFKUoFKUoFKUoFR7tE2WQNXyTcY0r6hcykJW5ubyHgOA3hw4gcMjp3wMSFSgiTQWktQbOpcuRcrvakWBQCpRWog5AICk5HwnJHXjy7V75227SkWWWWW7hLQOb7LKQj/mUD+lan9Iy6TvtO22sKcRB8EvEA4S6vOOPfGP1qLLBYrlqG5N2+0xlPPuKxwHwoHdR6AUFwbVcI12t0e4QXPEjSGw42vBGQfI8q9VYvS9pTYtPwLUhfiCKylsrxjeIHE/OspQdUxDjsR9tlW64ttSUq7EjgapZOhyIEt2JNaUzIZUUONqHFJFXYrWtT6D05qdwPXa3oVIHDx2lFtwjsSOfvQVFxxxXYxHdkOpZYbW66s4ShtJUpR8gKslH2J6RbcK3ETXU/yLkED5gCtxsWlrFp9OLPa40ZRGC4lGVq9VHiaCC9C7G7pdltTNRJct0HIV4Chh50dsfkHrx8qsJb4Ua3QmYcJlLUZhAQ22nklIGMV6MDtSgjja1s5Vq9DNxtjiGrpHR4eHOCXkZyEk9CCTg+ZB6YrvebFdbHIUxd7fIiOA4+9bICj5HkfUVc/nXVJix5bKmZbDT7ShhSHUBSSPMGgpOOGcnhVkNgduulv0nINxaeZbelFcdt0EHdwASAeQJFbrD0pp2C+JEOxWxh4HKXGoiEqT6EDhWYAA5CgUpSgUpSgUpSgUpSgUpSgiT6RX+noH/r/wDaslsL/wBIteppSgkmlKUClKUClKUClKUClKUClKUClKUClKUClKUH/9k=">
            <a:hlinkClick r:id="rId2"/>
            <a:extLst>
              <a:ext uri="{FF2B5EF4-FFF2-40B4-BE49-F238E27FC236}">
                <a16:creationId xmlns:a16="http://schemas.microsoft.com/office/drawing/2014/main" id="{25A2D3FB-93D3-4A6C-82D3-C44CE019635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6123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pic>
        <p:nvPicPr>
          <p:cNvPr id="15370" name="Picture 14" descr="http://www.nyworms.com/images/question%20marks.JPG">
            <a:extLst>
              <a:ext uri="{FF2B5EF4-FFF2-40B4-BE49-F238E27FC236}">
                <a16:creationId xmlns:a16="http://schemas.microsoft.com/office/drawing/2014/main" id="{DB7369FF-CA62-4FFD-AB0B-59F9B8F5C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931988"/>
            <a:ext cx="51435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A80AC2-B8B0-4A4B-BF60-F4E5BE873F09}"/>
              </a:ext>
            </a:extLst>
          </p:cNvPr>
          <p:cNvSpPr txBox="1"/>
          <p:nvPr/>
        </p:nvSpPr>
        <p:spPr>
          <a:xfrm>
            <a:off x="2077375" y="559293"/>
            <a:ext cx="822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Questions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635</Words>
  <Application>Microsoft Office PowerPoint</Application>
  <PresentationFormat>Widescreen</PresentationFormat>
  <Paragraphs>61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Times New Roman</vt:lpstr>
      <vt:lpstr>Office Theme</vt:lpstr>
      <vt:lpstr>PBrush</vt:lpstr>
      <vt:lpstr>Year 1 Phonics Screening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Phonics Screening</dc:title>
  <dc:creator>Sandra Saunders</dc:creator>
  <cp:lastModifiedBy>Sandra Saunders</cp:lastModifiedBy>
  <cp:revision>7</cp:revision>
  <dcterms:created xsi:type="dcterms:W3CDTF">2024-05-02T07:44:12Z</dcterms:created>
  <dcterms:modified xsi:type="dcterms:W3CDTF">2024-05-02T08:38:49Z</dcterms:modified>
</cp:coreProperties>
</file>