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2"/>
  </p:notesMasterIdLst>
  <p:sldIdLst>
    <p:sldId id="292" r:id="rId5"/>
    <p:sldId id="284" r:id="rId6"/>
    <p:sldId id="287" r:id="rId7"/>
    <p:sldId id="280" r:id="rId8"/>
    <p:sldId id="288" r:id="rId9"/>
    <p:sldId id="291" r:id="rId10"/>
    <p:sldId id="289" r:id="rId11"/>
    <p:sldId id="290" r:id="rId12"/>
    <p:sldId id="257" r:id="rId13"/>
    <p:sldId id="266" r:id="rId14"/>
    <p:sldId id="267" r:id="rId15"/>
    <p:sldId id="268" r:id="rId16"/>
    <p:sldId id="269" r:id="rId17"/>
    <p:sldId id="293" r:id="rId18"/>
    <p:sldId id="294" r:id="rId19"/>
    <p:sldId id="295" r:id="rId20"/>
    <p:sldId id="296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68497" autoAdjust="0"/>
  </p:normalViewPr>
  <p:slideViewPr>
    <p:cSldViewPr snapToGrid="0">
      <p:cViewPr>
        <p:scale>
          <a:sx n="56" d="100"/>
          <a:sy n="56" d="100"/>
        </p:scale>
        <p:origin x="98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1D690D-447D-40F6-BAA6-816BC85EB4D2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37641D-935A-46EF-A947-E24DA740A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0353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Topics we will study:</a:t>
            </a:r>
            <a:endParaRPr lang="en-GB" dirty="0"/>
          </a:p>
          <a:p>
            <a:r>
              <a:rPr lang="en-GB" b="1" dirty="0"/>
              <a:t>Mountains:</a:t>
            </a:r>
            <a:r>
              <a:rPr lang="en-GB" dirty="0"/>
              <a:t> how they form (fold, volcanic, block), famous mountains like Everest, the Malvern Hills right on our doorstep.</a:t>
            </a:r>
          </a:p>
          <a:p>
            <a:r>
              <a:rPr lang="en-GB" b="1" dirty="0"/>
              <a:t>Tourism:</a:t>
            </a:r>
            <a:r>
              <a:rPr lang="en-GB" dirty="0"/>
              <a:t> why people travel, the impact of visitors on the environment, positive and negative effects.</a:t>
            </a:r>
          </a:p>
          <a:p>
            <a:r>
              <a:rPr lang="en-GB" b="1" dirty="0"/>
              <a:t>Refugees:</a:t>
            </a:r>
            <a:r>
              <a:rPr lang="en-GB" dirty="0"/>
              <a:t> push and pull factors of migration, Syria before and after war, the contribution refugees make to communities.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323A92-6B5D-4D76-BDF1-67A4D6122A04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4586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51D132-134A-0424-DD75-3D38BD06D7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6ACE14-534C-7A20-5A4D-876D6351D2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F66EB84-BE2A-6B55-4C93-ED55AEFDEA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Topics we will study:</a:t>
            </a:r>
            <a:endParaRPr lang="en-GB" dirty="0"/>
          </a:p>
          <a:p>
            <a:r>
              <a:rPr lang="en-GB" b="1" dirty="0"/>
              <a:t>Mountains:</a:t>
            </a:r>
            <a:r>
              <a:rPr lang="en-GB" dirty="0"/>
              <a:t> how they form (fold, volcanic, block), famous mountains like Everest, the Malvern Hills right on our doorstep.</a:t>
            </a:r>
          </a:p>
          <a:p>
            <a:r>
              <a:rPr lang="en-GB" b="1" dirty="0"/>
              <a:t>Tourism:</a:t>
            </a:r>
            <a:r>
              <a:rPr lang="en-GB" dirty="0"/>
              <a:t> why people travel, the impact of visitors on the environment, positive and negative effects.</a:t>
            </a:r>
          </a:p>
          <a:p>
            <a:r>
              <a:rPr lang="en-GB" b="1" dirty="0"/>
              <a:t>Refugees:</a:t>
            </a:r>
            <a:r>
              <a:rPr lang="en-GB" dirty="0"/>
              <a:t> push and pull factors of migration, Syria before and after war, the contribution refugees make to communities.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A4BA7C-489B-672A-AF7F-2B9A65DE35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323A92-6B5D-4D76-BDF1-67A4D6122A04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15694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3D5F7E-437E-008E-5B7D-101333D2E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C24041-6A06-51D7-B2BE-701EB8ED94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9757AFC-D0C7-3EC3-F3E8-E3F2861909F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Key </a:t>
            </a:r>
            <a:r>
              <a:rPr lang="en-GB" b="1" dirty="0" err="1"/>
              <a:t>projectsAutumn</a:t>
            </a:r>
            <a:r>
              <a:rPr lang="en-GB" b="1" dirty="0"/>
              <a:t>:</a:t>
            </a:r>
            <a:r>
              <a:rPr lang="en-GB" dirty="0"/>
              <a:t> Drawing figures in motion – inspired by Edgar Degas. Learn proportion, shading and capturing movement.</a:t>
            </a:r>
          </a:p>
          <a:p>
            <a:r>
              <a:rPr lang="en-GB" b="1" dirty="0"/>
              <a:t>Spring:</a:t>
            </a:r>
            <a:r>
              <a:rPr lang="en-GB" dirty="0"/>
              <a:t> Painting watercolour flowers – inspired by Georgia O’Keeffe. Learn about tints, tones, brush techniques, and zooming in on details.</a:t>
            </a:r>
          </a:p>
          <a:p>
            <a:r>
              <a:rPr lang="en-GB" b="1" dirty="0"/>
              <a:t>Summer:</a:t>
            </a:r>
            <a:r>
              <a:rPr lang="en-GB" dirty="0"/>
              <a:t> Collage cityscape – inspired by Helen </a:t>
            </a:r>
            <a:r>
              <a:rPr lang="en-GB" dirty="0" err="1"/>
              <a:t>Zughaib’s</a:t>
            </a:r>
            <a:r>
              <a:rPr lang="en-GB" dirty="0"/>
              <a:t> refugee artwork. Explore colour, contrast, texture and cultural influences.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EC5F8F-53FC-1A79-60D9-4D7F5574B3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323A92-6B5D-4D76-BDF1-67A4D6122A04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92485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87801A-D169-3D58-D7D2-1D599AAA34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0305040-6B49-DAE2-16B8-F2B66451806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AFFCCFA-9639-1C8D-5265-FEE2B22DC2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Autumn:</a:t>
            </a:r>
            <a:r>
              <a:rPr lang="en-GB" dirty="0"/>
              <a:t> Bridges – research different types, cut wood accurately, reinforce joins, build truss bridges.</a:t>
            </a:r>
          </a:p>
          <a:p>
            <a:r>
              <a:rPr lang="en-GB" b="1" dirty="0"/>
              <a:t>Spring:</a:t>
            </a:r>
            <a:r>
              <a:rPr lang="en-GB" dirty="0"/>
              <a:t> Cable cars – design and test pulley systems, make prototypes, build working models.</a:t>
            </a:r>
          </a:p>
          <a:p>
            <a:r>
              <a:rPr lang="en-GB" b="1" dirty="0"/>
              <a:t>Summer:</a:t>
            </a:r>
            <a:r>
              <a:rPr lang="en-GB" dirty="0"/>
              <a:t> 3D Printing – design personalised keychains on </a:t>
            </a:r>
            <a:r>
              <a:rPr lang="en-GB" dirty="0" err="1"/>
              <a:t>TinkerCad</a:t>
            </a:r>
            <a:r>
              <a:rPr lang="en-GB" dirty="0"/>
              <a:t>, learn CAD skills, and print final designs.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11BDA5-7E61-6DEC-1F1B-9055F2C3CC5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323A92-6B5D-4D76-BDF1-67A4D6122A04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10923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B01FC1-74D2-6519-19BF-11476B268E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ED28093-1C11-ECEA-6F81-582A3CF50F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2107980-663F-C439-7806-06AFB32D225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CDE779-9979-10EF-41A4-37961AE059F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323A92-6B5D-4D76-BDF1-67A4D6122A04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551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3919E0-FFBB-5CB0-E029-1FACAF463F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F437095-11D6-88F2-7C18-7D18029142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FAA7C6A-E5D9-B95E-6BC9-40A056DB9D7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1. Self-Image and Identity</a:t>
            </a:r>
          </a:p>
          <a:p>
            <a:r>
              <a:rPr lang="en-GB" dirty="0"/>
              <a:t>Understand what self-image and identity mean.</a:t>
            </a:r>
          </a:p>
          <a:p>
            <a:r>
              <a:rPr lang="en-GB" dirty="0"/>
              <a:t>People can adapt their identity online to appear more popular or different from reality.</a:t>
            </a:r>
          </a:p>
          <a:p>
            <a:r>
              <a:rPr lang="en-GB" dirty="0"/>
              <a:t>Recognise that online appearances may not reflect the truth, and it is unhelpful to compare yourself to others online.</a:t>
            </a:r>
          </a:p>
          <a:p>
            <a:r>
              <a:rPr lang="en-GB" b="1" dirty="0"/>
              <a:t>2. Online Relationships</a:t>
            </a:r>
          </a:p>
          <a:p>
            <a:r>
              <a:rPr lang="en-GB" dirty="0"/>
              <a:t>Know the difference between insulting, spamming, and flaming.</a:t>
            </a:r>
          </a:p>
          <a:p>
            <a:r>
              <a:rPr lang="en-GB" dirty="0"/>
              <a:t>Understand the impact of unhealthy online behaviours on others.</a:t>
            </a:r>
          </a:p>
          <a:p>
            <a:r>
              <a:rPr lang="en-GB" dirty="0"/>
              <a:t>Explore different types of online communication, including emojis, memes, and gifs.</a:t>
            </a:r>
          </a:p>
          <a:p>
            <a:r>
              <a:rPr lang="en-GB" b="1" dirty="0"/>
              <a:t>3. Online Reputation &amp; Online Bullying</a:t>
            </a:r>
          </a:p>
          <a:p>
            <a:r>
              <a:rPr lang="en-GB" dirty="0"/>
              <a:t>Liking or sharing an unkind comment can contribute to cyberbullying.</a:t>
            </a:r>
          </a:p>
          <a:p>
            <a:r>
              <a:rPr lang="en-GB" dirty="0"/>
              <a:t>Understand the difference between a </a:t>
            </a:r>
            <a:r>
              <a:rPr lang="en-GB" b="1" dirty="0"/>
              <a:t>bystander</a:t>
            </a:r>
            <a:r>
              <a:rPr lang="en-GB" dirty="0"/>
              <a:t> and an </a:t>
            </a:r>
            <a:r>
              <a:rPr lang="en-GB" b="1" dirty="0"/>
              <a:t>upstander</a:t>
            </a:r>
            <a:r>
              <a:rPr lang="en-GB" dirty="0"/>
              <a:t>.</a:t>
            </a:r>
          </a:p>
          <a:p>
            <a:r>
              <a:rPr lang="en-GB" dirty="0"/>
              <a:t>Recognise that bullying can look different online than in person.</a:t>
            </a:r>
          </a:p>
          <a:p>
            <a:r>
              <a:rPr lang="en-GB" dirty="0"/>
              <a:t>Realise that what one person thinks is “banter” can actually be harmful.</a:t>
            </a:r>
          </a:p>
          <a:p>
            <a:r>
              <a:rPr lang="en-GB" dirty="0"/>
              <a:t>Identify trusted adults to speak to if cyberbullying occurs.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BEC84C-4AEB-D98F-08FB-92202527C7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323A92-6B5D-4D76-BDF1-67A4D6122A04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70501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EDBCE3-CF54-015F-ADDD-36286702DA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75C2FDE-9D00-4289-D255-AA35F332F7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5DE3A50-BBCD-B01D-DFA8-1B34FF65AC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1. Self-Image and Identity</a:t>
            </a:r>
          </a:p>
          <a:p>
            <a:r>
              <a:rPr lang="en-GB" dirty="0"/>
              <a:t>Understand what self-image and identity mean.</a:t>
            </a:r>
          </a:p>
          <a:p>
            <a:r>
              <a:rPr lang="en-GB" dirty="0"/>
              <a:t>People can adapt their identity online to appear more popular or different from reality.</a:t>
            </a:r>
          </a:p>
          <a:p>
            <a:r>
              <a:rPr lang="en-GB" dirty="0"/>
              <a:t>Recognise that online appearances may not reflect the truth, and it is unhelpful to compare yourself to others online.</a:t>
            </a:r>
          </a:p>
          <a:p>
            <a:r>
              <a:rPr lang="en-GB" b="1" dirty="0"/>
              <a:t>2. Online Relationships</a:t>
            </a:r>
          </a:p>
          <a:p>
            <a:r>
              <a:rPr lang="en-GB" dirty="0"/>
              <a:t>Know the difference between insulting, spamming, and flaming.</a:t>
            </a:r>
          </a:p>
          <a:p>
            <a:r>
              <a:rPr lang="en-GB" dirty="0"/>
              <a:t>Understand the impact of unhealthy online behaviours on others.</a:t>
            </a:r>
          </a:p>
          <a:p>
            <a:r>
              <a:rPr lang="en-GB" dirty="0"/>
              <a:t>Explore different types of online communication, including emojis, memes, and gifs.</a:t>
            </a:r>
          </a:p>
          <a:p>
            <a:r>
              <a:rPr lang="en-GB" b="1" dirty="0"/>
              <a:t>3. Online Reputation &amp; Online Bullying</a:t>
            </a:r>
          </a:p>
          <a:p>
            <a:r>
              <a:rPr lang="en-GB" dirty="0"/>
              <a:t>Liking or sharing an unkind comment can contribute to cyberbullying.</a:t>
            </a:r>
          </a:p>
          <a:p>
            <a:r>
              <a:rPr lang="en-GB" dirty="0"/>
              <a:t>Understand the difference between a </a:t>
            </a:r>
            <a:r>
              <a:rPr lang="en-GB" b="1" dirty="0"/>
              <a:t>bystander</a:t>
            </a:r>
            <a:r>
              <a:rPr lang="en-GB" dirty="0"/>
              <a:t> and an </a:t>
            </a:r>
            <a:r>
              <a:rPr lang="en-GB" b="1" dirty="0"/>
              <a:t>upstander</a:t>
            </a:r>
            <a:r>
              <a:rPr lang="en-GB" dirty="0"/>
              <a:t>.</a:t>
            </a:r>
          </a:p>
          <a:p>
            <a:r>
              <a:rPr lang="en-GB" dirty="0"/>
              <a:t>Recognise that bullying can look different online than in person.</a:t>
            </a:r>
          </a:p>
          <a:p>
            <a:r>
              <a:rPr lang="en-GB" dirty="0"/>
              <a:t>Realise that what one person thinks is “banter” can actually be harmful.</a:t>
            </a:r>
          </a:p>
          <a:p>
            <a:r>
              <a:rPr lang="en-GB" dirty="0"/>
              <a:t>Identify trusted adults to speak to if cyberbullying occurs.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2BAF00-36D6-EA84-FFD4-C62AF92AC85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323A92-6B5D-4D76-BDF1-67A4D6122A04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82451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2A034E-6C4E-D11B-FA0B-DB22BA8974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F4FDCAA-687B-6D69-849C-1EB47BCB9E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C7DDAE2-6AE6-B9D2-BDE7-31292578D1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0488D1-1AA6-DAA9-D380-002698C0880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323A92-6B5D-4D76-BDF1-67A4D6122A04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3894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CC58D3-B0AE-D3A9-B98C-B9C974AFC8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C2CC41-DB57-AA33-0952-C190561142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929ED9-E1D6-67D9-6053-E1701A7024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55575-DD0F-4007-8C39-A93B53EE974F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3633CF-7034-C421-8184-802BBD85D0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93E62A-E5C6-327E-655C-3793AB92EB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9C70E-9801-4EDB-90E2-D2C4FFB09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59785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09C737-AE23-1EF6-A25D-10C09615C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6E30A0-05BC-2118-71E0-015EC132F5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7BDBEA-8A46-60C7-EC86-8B9ED853D3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55575-DD0F-4007-8C39-A93B53EE974F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D89679-7ADB-764F-7A17-639CEB686A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922F6B-3162-B96D-FA7C-D6BBF83CE4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9C70E-9801-4EDB-90E2-D2C4FFB09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01797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912FFE-4855-9C55-AEBB-4EEECCCA80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BA0F8F-2EAF-1671-2061-262A5B16BA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4A3621-5053-5D35-73C4-DB42F5E8D3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55575-DD0F-4007-8C39-A93B53EE974F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33ABAC-F1C6-4270-AEC4-435087BDE6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A2133F-45C5-9263-49B4-DC8C5877FC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9C70E-9801-4EDB-90E2-D2C4FFB09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662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7644C4-5EBF-BD00-CEFC-290822180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CEA5C4-DAD9-D691-D872-1B11C2CB47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C70660-8716-064E-7167-46390558C6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BBBC7D-355E-C637-7917-E76194DB14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55575-DD0F-4007-8C39-A93B53EE974F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01CFA7-7642-BC1D-9A04-9A380C678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F004C2-CF0B-4FB4-8FB9-CF6E6E8A7B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9C70E-9801-4EDB-90E2-D2C4FFB09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559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34DDF8-474A-A96C-4DE9-608392AA1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F589F5-FB4A-6405-0564-35B65E7772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1E325F-11EF-0868-C4CF-0CD183F58F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F097932-E9C5-3215-07B8-F8514626404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719EA7E-CDEA-8ACF-486E-D98F048096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DE8808-5691-1652-93EA-2C0873287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55575-DD0F-4007-8C39-A93B53EE974F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7F2F6A9-56C9-892F-93A9-8DC6016F8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1323908-2B9D-0E17-E947-2176A89B01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9C70E-9801-4EDB-90E2-D2C4FFB09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367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AED17-011F-664B-DAB4-A63A0D42DE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B839EA8-5A48-7028-FE81-776F47E1B4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55575-DD0F-4007-8C39-A93B53EE974F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1D0DD49-92AF-2A4E-69B5-5764271A7D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EF0246D-72D3-7CDC-ECA4-711863D964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9C70E-9801-4EDB-90E2-D2C4FFB09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09811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071FFDE-10B5-D21E-4B18-D2B72693D2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55575-DD0F-4007-8C39-A93B53EE974F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BB670C-A006-E3FE-A231-DE29035D4A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F230D7-71A7-61DD-DE11-F23D9AE62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9C70E-9801-4EDB-90E2-D2C4FFB09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3359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E53E3B-A076-6DE2-E46F-BB530B0BE9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6EEE8F-9FDF-7511-A905-70290BDA5C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8E1776-9C55-344B-259E-7E24C1C3F5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F5C9CE-2B2B-39C4-2012-8486658BBA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55575-DD0F-4007-8C39-A93B53EE974F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FCEC07-D7D1-A293-2738-CA6413FE06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C3AA1A-3546-CBB8-41E8-E3FD037181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9C70E-9801-4EDB-90E2-D2C4FFB09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20994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6CDE50-228F-1379-19A6-5C7405E687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C9E37C5-D92D-AF25-E598-6003DEA071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89BE03-B50E-B394-D054-CE18F84D57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7B6176-B0BD-44D6-19B3-994C5F7BF0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55575-DD0F-4007-8C39-A93B53EE974F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2D2E7-C47E-8803-5098-E32A6339A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AC0AA1-BF19-59BE-208B-5955BFBA51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9C70E-9801-4EDB-90E2-D2C4FFB09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11886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B94BB5-F7EC-4B37-54A3-83B34208B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74FA8F-612D-9759-D451-A8A071E1D8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B971F1-FF20-E8C2-691E-32609D59C4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55575-DD0F-4007-8C39-A93B53EE974F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846F3B-5975-371E-DE50-A464743270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C8E6AB-700F-D1E9-A226-DE8DBC3AA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9C70E-9801-4EDB-90E2-D2C4FFB09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9700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EFFBFF1-2C06-F8B7-F7F3-AF728A156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DB0E850-5F26-B6F2-67BE-AAE81FF555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A7FA5D-68F7-7660-E22F-5BE086ECBF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55575-DD0F-4007-8C39-A93B53EE974F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E3F950-1439-4D9F-EA02-6EE14DBAA9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CE97A0-55F1-D557-8435-224C3C61BC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9C70E-9801-4EDB-90E2-D2C4FFB09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6770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278C05-7CC7-D838-C03F-02A91F0A0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26F758-567A-831D-AF23-3F5AD78401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6E054C-3251-2EDA-23A0-E58B409552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3D55575-DD0F-4007-8C39-A93B53EE974F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3953D3-D852-FF08-ED9F-042DC04DD0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0998D3-1978-CAE3-B38F-A72CBBC8A5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979C70E-9801-4EDB-90E2-D2C4FFB09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7281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4639361-5800-992C-699C-357A4218E9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5BE419A-994E-8777-FE18-7D60D297C5EF}"/>
              </a:ext>
            </a:extLst>
          </p:cNvPr>
          <p:cNvSpPr txBox="1"/>
          <p:nvPr/>
        </p:nvSpPr>
        <p:spPr>
          <a:xfrm>
            <a:off x="629264" y="1150247"/>
            <a:ext cx="10078064" cy="48320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Kinetic Letters" panose="00000500000000000000" pitchFamily="50" charset="0"/>
              </a:rPr>
              <a:t>Welcome to Year 5 </a:t>
            </a:r>
          </a:p>
          <a:p>
            <a:pPr algn="ctr"/>
            <a:endParaRPr lang="en-GB" sz="4400" u="sng" dirty="0">
              <a:latin typeface="Kinetic Letters" panose="00000500000000000000" pitchFamily="50" charset="0"/>
            </a:endParaRPr>
          </a:p>
          <a:p>
            <a:pPr algn="ctr"/>
            <a:r>
              <a:rPr lang="en-GB" sz="4400" dirty="0">
                <a:latin typeface="Kinetic Letters" panose="00000500000000000000" pitchFamily="50" charset="0"/>
              </a:rPr>
              <a:t>5AN TA – Mrs Rehana Ali </a:t>
            </a:r>
          </a:p>
          <a:p>
            <a:pPr algn="ctr"/>
            <a:endParaRPr lang="en-GB" sz="4400" dirty="0">
              <a:latin typeface="Kinetic Letters" panose="00000500000000000000" pitchFamily="50" charset="0"/>
            </a:endParaRPr>
          </a:p>
          <a:p>
            <a:pPr algn="ctr"/>
            <a:r>
              <a:rPr lang="en-GB" sz="4400" dirty="0">
                <a:latin typeface="Kinetic Letters" panose="00000500000000000000" pitchFamily="50" charset="0"/>
              </a:rPr>
              <a:t>5PB TA – Currently recruiting</a:t>
            </a:r>
          </a:p>
          <a:p>
            <a:pPr algn="ctr"/>
            <a:endParaRPr lang="en-GB" sz="4400" dirty="0">
              <a:latin typeface="Kinetic Letters" panose="00000500000000000000" pitchFamily="50" charset="0"/>
            </a:endParaRPr>
          </a:p>
          <a:p>
            <a:pPr algn="ctr"/>
            <a:r>
              <a:rPr lang="en-GB" sz="4400" dirty="0">
                <a:latin typeface="Kinetic Letters" panose="00000500000000000000" pitchFamily="50" charset="0"/>
              </a:rPr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977A21-E4A8-5402-9949-AB14CB1CF5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53742" y="2045110"/>
            <a:ext cx="1373808" cy="1747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3677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622E80-579E-C2D2-2245-0013C1B21F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729133B-0E8F-A0B0-7EC3-D2EA9C9EBAFD}"/>
              </a:ext>
            </a:extLst>
          </p:cNvPr>
          <p:cNvSpPr txBox="1"/>
          <p:nvPr/>
        </p:nvSpPr>
        <p:spPr>
          <a:xfrm>
            <a:off x="571776" y="481780"/>
            <a:ext cx="5315840" cy="520142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Kinetic Letters" panose="00000500000000000000" pitchFamily="50" charset="0"/>
              </a:rPr>
              <a:t>Homework</a:t>
            </a:r>
          </a:p>
          <a:p>
            <a:pPr marL="571500" indent="-571500" algn="ctr">
              <a:buFontTx/>
              <a:buChar char="-"/>
            </a:pPr>
            <a:r>
              <a:rPr lang="en-GB" sz="3600" dirty="0">
                <a:latin typeface="Kinetic Letters" panose="00000500000000000000" pitchFamily="50" charset="0"/>
              </a:rPr>
              <a:t>Daily 20 minutes reading and logged in reading diary </a:t>
            </a:r>
          </a:p>
          <a:p>
            <a:pPr marL="571500" indent="-571500" algn="ctr">
              <a:buFontTx/>
              <a:buChar char="-"/>
            </a:pPr>
            <a:r>
              <a:rPr lang="en-GB" sz="3600" dirty="0">
                <a:latin typeface="Kinetic Letters" panose="00000500000000000000" pitchFamily="50" charset="0"/>
              </a:rPr>
              <a:t>Continue TTRS – the battles and rewards will continue!</a:t>
            </a:r>
          </a:p>
          <a:p>
            <a:pPr marL="571500" indent="-571500" algn="ctr">
              <a:buFontTx/>
              <a:buChar char="-"/>
            </a:pPr>
            <a:r>
              <a:rPr lang="en-GB" sz="3600" dirty="0">
                <a:latin typeface="Kinetic Letters" panose="00000500000000000000" pitchFamily="50" charset="0"/>
              </a:rPr>
              <a:t> Spellings will be given out on Monday and spelling tests taken place every Friday – practice at home!</a:t>
            </a:r>
            <a:endParaRPr lang="en-GB" sz="2800" dirty="0">
              <a:latin typeface="Kinetic Letters" panose="00000500000000000000" pitchFamily="50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38AF9F-20D2-D331-6C2C-5D7426E4F2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8246" y="1278232"/>
            <a:ext cx="5703580" cy="3882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0643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41AE24E-860F-336B-773F-C7B03D03A3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C134497-9BE2-5DD3-1E60-5103413C59F0}"/>
              </a:ext>
            </a:extLst>
          </p:cNvPr>
          <p:cNvSpPr txBox="1"/>
          <p:nvPr/>
        </p:nvSpPr>
        <p:spPr>
          <a:xfrm>
            <a:off x="806245" y="2659559"/>
            <a:ext cx="10078064" cy="76944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Kinetic Letters" panose="00000500000000000000" pitchFamily="50" charset="0"/>
              </a:rPr>
              <a:t>Handwriting and pen licences  </a:t>
            </a:r>
            <a:endParaRPr lang="en-GB" sz="3600" u="sng" dirty="0">
              <a:latin typeface="Kinetic Letters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96588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741574B-09C9-B947-684E-1074B3F061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897ACEC-FDFE-8905-38D5-5D80B3C0ABF6}"/>
              </a:ext>
            </a:extLst>
          </p:cNvPr>
          <p:cNvSpPr txBox="1"/>
          <p:nvPr/>
        </p:nvSpPr>
        <p:spPr>
          <a:xfrm>
            <a:off x="599768" y="481781"/>
            <a:ext cx="7653278" cy="563231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u="sng" dirty="0">
                <a:latin typeface="Kinetic Letters" panose="00000500000000000000" pitchFamily="50" charset="0"/>
              </a:rPr>
              <a:t>Reading </a:t>
            </a:r>
          </a:p>
          <a:p>
            <a:pPr algn="ctr"/>
            <a:endParaRPr lang="en-GB" sz="3600" dirty="0">
              <a:latin typeface="Kinetic Letters" panose="00000500000000000000" pitchFamily="50" charset="0"/>
            </a:endParaRPr>
          </a:p>
          <a:p>
            <a:pPr algn="ctr"/>
            <a:r>
              <a:rPr lang="en-GB" sz="3600" dirty="0">
                <a:latin typeface="Kinetic Letters" panose="00000500000000000000" pitchFamily="50" charset="0"/>
              </a:rPr>
              <a:t>Reading every night for 15 – 20 minutes and recorded into NEW reading log </a:t>
            </a:r>
          </a:p>
          <a:p>
            <a:pPr algn="ctr"/>
            <a:endParaRPr lang="en-GB" sz="3600" dirty="0">
              <a:latin typeface="Kinetic Letters" panose="00000500000000000000" pitchFamily="50" charset="0"/>
            </a:endParaRPr>
          </a:p>
          <a:p>
            <a:pPr algn="ctr"/>
            <a:r>
              <a:rPr lang="en-GB" sz="3600" dirty="0">
                <a:latin typeface="Kinetic Letters" panose="00000500000000000000" pitchFamily="50" charset="0"/>
              </a:rPr>
              <a:t>Please can reading records be signed each week by a parent / carer </a:t>
            </a:r>
          </a:p>
          <a:p>
            <a:pPr algn="ctr"/>
            <a:endParaRPr lang="en-GB" sz="3600" dirty="0">
              <a:latin typeface="Kinetic Letters" panose="00000500000000000000" pitchFamily="50" charset="0"/>
            </a:endParaRPr>
          </a:p>
          <a:p>
            <a:pPr algn="ctr"/>
            <a:r>
              <a:rPr lang="en-GB" sz="3600" dirty="0">
                <a:latin typeface="Kinetic Letters" panose="00000500000000000000" pitchFamily="50" charset="0"/>
              </a:rPr>
              <a:t>Reading logs are checked every Friday and house points / raffle tickets given out in praise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2EB062-AC57-7220-B36A-5432E993B6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0276" y="1448532"/>
            <a:ext cx="3498605" cy="3498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3314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6E1D536-24A3-E33A-798F-40ADF14576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A9CDF96-411B-A48D-DC0B-8D99A5708A01}"/>
              </a:ext>
            </a:extLst>
          </p:cNvPr>
          <p:cNvSpPr txBox="1"/>
          <p:nvPr/>
        </p:nvSpPr>
        <p:spPr>
          <a:xfrm>
            <a:off x="599768" y="481781"/>
            <a:ext cx="10766322" cy="452431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u="sng" dirty="0">
                <a:latin typeface="Kinetic Letters" panose="00000500000000000000" pitchFamily="50" charset="0"/>
              </a:rPr>
              <a:t>Spellings </a:t>
            </a:r>
          </a:p>
          <a:p>
            <a:pPr algn="ctr"/>
            <a:endParaRPr lang="en-GB" sz="3600" u="sng" dirty="0">
              <a:latin typeface="Kinetic Letters" panose="00000500000000000000" pitchFamily="50" charset="0"/>
            </a:endParaRPr>
          </a:p>
          <a:p>
            <a:pPr algn="ctr"/>
            <a:r>
              <a:rPr lang="en-GB" sz="3600" dirty="0">
                <a:latin typeface="Kinetic Letters" panose="00000500000000000000" pitchFamily="50" charset="0"/>
              </a:rPr>
              <a:t>Big push on spelling as a whole school </a:t>
            </a:r>
          </a:p>
          <a:p>
            <a:pPr algn="ctr"/>
            <a:endParaRPr lang="en-GB" sz="3600" dirty="0">
              <a:latin typeface="Kinetic Letters" panose="00000500000000000000" pitchFamily="50" charset="0"/>
            </a:endParaRPr>
          </a:p>
          <a:p>
            <a:pPr algn="ctr"/>
            <a:r>
              <a:rPr lang="en-GB" sz="3600" dirty="0">
                <a:latin typeface="Kinetic Letters" panose="00000500000000000000" pitchFamily="50" charset="0"/>
              </a:rPr>
              <a:t>Sent home every Monday and the children will be assessed on them each Friday</a:t>
            </a:r>
          </a:p>
          <a:p>
            <a:pPr algn="ctr"/>
            <a:endParaRPr lang="en-GB" sz="3600" u="sng" dirty="0">
              <a:latin typeface="Kinetic Letters" panose="00000500000000000000" pitchFamily="50" charset="0"/>
            </a:endParaRPr>
          </a:p>
          <a:p>
            <a:pPr algn="ctr"/>
            <a:r>
              <a:rPr lang="en-GB" sz="3600" b="1" dirty="0">
                <a:latin typeface="Kinetic Letters" panose="00000500000000000000" pitchFamily="50" charset="0"/>
              </a:rPr>
              <a:t>Children with IPMS / IIPs who did high frequency word practice will have their own set of spellings to practice at home</a:t>
            </a:r>
          </a:p>
        </p:txBody>
      </p:sp>
    </p:spTree>
    <p:extLst>
      <p:ext uri="{BB962C8B-B14F-4D97-AF65-F5344CB8AC3E}">
        <p14:creationId xmlns:p14="http://schemas.microsoft.com/office/powerpoint/2010/main" val="18430641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F7B20D-0B3E-A786-165E-BFCC25955B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D94DAF1-0A35-E8D9-B991-5620D24BB655}"/>
              </a:ext>
            </a:extLst>
          </p:cNvPr>
          <p:cNvSpPr txBox="1"/>
          <p:nvPr/>
        </p:nvSpPr>
        <p:spPr>
          <a:xfrm>
            <a:off x="599768" y="481781"/>
            <a:ext cx="10766322" cy="175432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u="sng" dirty="0">
                <a:latin typeface="Kinetic Letters" panose="00000500000000000000" pitchFamily="50" charset="0"/>
              </a:rPr>
              <a:t>IPMS and IIPs</a:t>
            </a:r>
          </a:p>
          <a:p>
            <a:pPr algn="ctr"/>
            <a:endParaRPr lang="en-GB" sz="3600" b="1" u="sng" dirty="0">
              <a:latin typeface="Kinetic Letters" panose="00000500000000000000" pitchFamily="50" charset="0"/>
            </a:endParaRPr>
          </a:p>
          <a:p>
            <a:pPr algn="ctr"/>
            <a:r>
              <a:rPr lang="en-GB" sz="3600" dirty="0">
                <a:latin typeface="Kinetic Letters" panose="00000500000000000000" pitchFamily="50" charset="0"/>
              </a:rPr>
              <a:t>These will be sent to you by the 19</a:t>
            </a:r>
            <a:r>
              <a:rPr lang="en-GB" sz="3600" baseline="30000" dirty="0">
                <a:latin typeface="Kinetic Letters" panose="00000500000000000000" pitchFamily="50" charset="0"/>
              </a:rPr>
              <a:t>th</a:t>
            </a:r>
            <a:r>
              <a:rPr lang="en-GB" sz="3600" dirty="0">
                <a:latin typeface="Kinetic Letters" panose="00000500000000000000" pitchFamily="50" charset="0"/>
              </a:rPr>
              <a:t> of September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0B4710D-85B5-58D7-20E3-E15AC4CA5974}"/>
              </a:ext>
            </a:extLst>
          </p:cNvPr>
          <p:cNvSpPr txBox="1"/>
          <p:nvPr/>
        </p:nvSpPr>
        <p:spPr>
          <a:xfrm>
            <a:off x="599768" y="2708787"/>
            <a:ext cx="10766322" cy="175432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u="sng" dirty="0">
                <a:latin typeface="Kinetic Letters" panose="00000500000000000000" pitchFamily="50" charset="0"/>
              </a:rPr>
              <a:t>Parents Evening </a:t>
            </a:r>
          </a:p>
          <a:p>
            <a:pPr algn="ctr"/>
            <a:endParaRPr lang="en-GB" sz="3600" b="1" u="sng" dirty="0">
              <a:latin typeface="Kinetic Letters" panose="00000500000000000000" pitchFamily="50" charset="0"/>
            </a:endParaRPr>
          </a:p>
          <a:p>
            <a:pPr algn="ctr"/>
            <a:r>
              <a:rPr lang="en-GB" sz="3600" dirty="0">
                <a:latin typeface="Kinetic Letters" panose="00000500000000000000" pitchFamily="50" charset="0"/>
              </a:rPr>
              <a:t>22</a:t>
            </a:r>
            <a:r>
              <a:rPr lang="en-GB" sz="3600" baseline="30000" dirty="0">
                <a:latin typeface="Kinetic Letters" panose="00000500000000000000" pitchFamily="50" charset="0"/>
              </a:rPr>
              <a:t>nd</a:t>
            </a:r>
            <a:r>
              <a:rPr lang="en-GB" sz="3600" dirty="0">
                <a:latin typeface="Kinetic Letters" panose="00000500000000000000" pitchFamily="50" charset="0"/>
              </a:rPr>
              <a:t> and 23</a:t>
            </a:r>
            <a:r>
              <a:rPr lang="en-GB" sz="3600" baseline="30000" dirty="0">
                <a:latin typeface="Kinetic Letters" panose="00000500000000000000" pitchFamily="50" charset="0"/>
              </a:rPr>
              <a:t>rd</a:t>
            </a:r>
            <a:r>
              <a:rPr lang="en-GB" sz="3600" dirty="0">
                <a:latin typeface="Kinetic Letters" panose="00000500000000000000" pitchFamily="50" charset="0"/>
              </a:rPr>
              <a:t> October </a:t>
            </a:r>
          </a:p>
        </p:txBody>
      </p:sp>
    </p:spTree>
    <p:extLst>
      <p:ext uri="{BB962C8B-B14F-4D97-AF65-F5344CB8AC3E}">
        <p14:creationId xmlns:p14="http://schemas.microsoft.com/office/powerpoint/2010/main" val="36784069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7EFD1F1-F359-705E-55EC-6AA2A81011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4331402-FCD4-195D-7A60-1E6D14E46FD6}"/>
              </a:ext>
            </a:extLst>
          </p:cNvPr>
          <p:cNvSpPr txBox="1"/>
          <p:nvPr/>
        </p:nvSpPr>
        <p:spPr>
          <a:xfrm>
            <a:off x="599768" y="481781"/>
            <a:ext cx="10766322" cy="286232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u="sng" dirty="0">
                <a:latin typeface="Kinetic Letters" panose="00000500000000000000" pitchFamily="50" charset="0"/>
              </a:rPr>
              <a:t>Bikeability </a:t>
            </a:r>
          </a:p>
          <a:p>
            <a:pPr algn="ctr"/>
            <a:endParaRPr lang="en-GB" sz="3600" dirty="0">
              <a:latin typeface="Kinetic Letters" panose="00000500000000000000" pitchFamily="50" charset="0"/>
            </a:endParaRPr>
          </a:p>
          <a:p>
            <a:pPr algn="ctr"/>
            <a:r>
              <a:rPr lang="en-GB" sz="3600" dirty="0">
                <a:latin typeface="Kinetic Letters" panose="00000500000000000000" pitchFamily="50" charset="0"/>
              </a:rPr>
              <a:t>Begins for 5AN on the 6</a:t>
            </a:r>
            <a:r>
              <a:rPr lang="en-GB" sz="3600" baseline="30000" dirty="0">
                <a:latin typeface="Kinetic Letters" panose="00000500000000000000" pitchFamily="50" charset="0"/>
              </a:rPr>
              <a:t>th</a:t>
            </a:r>
            <a:r>
              <a:rPr lang="en-GB" sz="3600" dirty="0">
                <a:latin typeface="Kinetic Letters" panose="00000500000000000000" pitchFamily="50" charset="0"/>
              </a:rPr>
              <a:t> of October </a:t>
            </a:r>
          </a:p>
          <a:p>
            <a:pPr algn="ctr"/>
            <a:endParaRPr lang="en-GB" sz="3600" dirty="0">
              <a:latin typeface="Kinetic Letters" panose="00000500000000000000" pitchFamily="50" charset="0"/>
            </a:endParaRPr>
          </a:p>
          <a:p>
            <a:pPr algn="ctr"/>
            <a:r>
              <a:rPr lang="en-GB" sz="3600" dirty="0">
                <a:latin typeface="Kinetic Letters" panose="00000500000000000000" pitchFamily="50" charset="0"/>
              </a:rPr>
              <a:t>Begins for 5PB on </a:t>
            </a:r>
          </a:p>
        </p:txBody>
      </p:sp>
    </p:spTree>
    <p:extLst>
      <p:ext uri="{BB962C8B-B14F-4D97-AF65-F5344CB8AC3E}">
        <p14:creationId xmlns:p14="http://schemas.microsoft.com/office/powerpoint/2010/main" val="30498291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1EBB9B3-A8A9-7C40-2F0B-78C6A5497D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0AA7D92-34C2-0C8B-5356-3DC2C757212E}"/>
              </a:ext>
            </a:extLst>
          </p:cNvPr>
          <p:cNvSpPr txBox="1"/>
          <p:nvPr/>
        </p:nvSpPr>
        <p:spPr>
          <a:xfrm>
            <a:off x="599768" y="481781"/>
            <a:ext cx="10766322" cy="175432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u="sng" dirty="0">
                <a:latin typeface="Kinetic Letters" panose="00000500000000000000" pitchFamily="50" charset="0"/>
              </a:rPr>
              <a:t>Swimming </a:t>
            </a:r>
          </a:p>
          <a:p>
            <a:pPr algn="ctr"/>
            <a:endParaRPr lang="en-GB" sz="3600" u="sng" dirty="0">
              <a:latin typeface="Kinetic Letters" panose="00000500000000000000" pitchFamily="50" charset="0"/>
            </a:endParaRPr>
          </a:p>
          <a:p>
            <a:pPr algn="ctr"/>
            <a:r>
              <a:rPr lang="en-GB" sz="3600" u="sng" dirty="0">
                <a:latin typeface="Kinetic Letters" panose="00000500000000000000" pitchFamily="50" charset="0"/>
              </a:rPr>
              <a:t>Will begin after Christmas </a:t>
            </a:r>
            <a:endParaRPr lang="en-GB" sz="3600" dirty="0">
              <a:latin typeface="Kinetic Letters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74431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F2B1D27-C439-8AE7-413E-7F26D36F633A}"/>
              </a:ext>
            </a:extLst>
          </p:cNvPr>
          <p:cNvSpPr txBox="1"/>
          <p:nvPr/>
        </p:nvSpPr>
        <p:spPr>
          <a:xfrm>
            <a:off x="717755" y="474345"/>
            <a:ext cx="7216877" cy="557075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u="sng" dirty="0">
                <a:latin typeface="Kinetic Letters" panose="00000500000000000000" pitchFamily="50" charset="0"/>
              </a:rPr>
              <a:t>Science </a:t>
            </a:r>
          </a:p>
          <a:p>
            <a:r>
              <a:rPr lang="en-GB" sz="3200" dirty="0">
                <a:latin typeface="Kinetic Letters" panose="00000500000000000000" pitchFamily="50" charset="0"/>
              </a:rPr>
              <a:t>We will explore through investigations and experiments:</a:t>
            </a:r>
          </a:p>
          <a:p>
            <a:r>
              <a:rPr lang="en-GB" sz="3200" dirty="0">
                <a:latin typeface="Kinetic Letters" panose="00000500000000000000" pitchFamily="50" charset="0"/>
              </a:rPr>
              <a:t>Forces: how friction, air resistance and water resistance affect movement; gravity; levers, pulleys and gears.</a:t>
            </a:r>
          </a:p>
          <a:p>
            <a:r>
              <a:rPr lang="en-GB" sz="3200" dirty="0">
                <a:latin typeface="Kinetic Letters" panose="00000500000000000000" pitchFamily="50" charset="0"/>
              </a:rPr>
              <a:t>Earth &amp; Space: the solar system, why we have day and night, how planets orbit the Sun.</a:t>
            </a:r>
          </a:p>
          <a:p>
            <a:r>
              <a:rPr lang="en-GB" sz="3200" dirty="0">
                <a:latin typeface="Kinetic Letters" panose="00000500000000000000" pitchFamily="50" charset="0"/>
              </a:rPr>
              <a:t>Properties &amp; Changes of Materials: dissolving, reversible and irreversible changes, separating mixtures through filtering, sieving and evaporation.</a:t>
            </a:r>
          </a:p>
          <a:p>
            <a:r>
              <a:rPr lang="en-GB" sz="3200" dirty="0">
                <a:latin typeface="Kinetic Letters" panose="00000500000000000000" pitchFamily="50" charset="0"/>
              </a:rPr>
              <a:t>Living Things: life cycles of plants, mammals, birds, amphibians and insects; reproduction in plants and animals.</a:t>
            </a:r>
            <a:endParaRPr lang="en-GB" sz="3200" u="sng" dirty="0">
              <a:latin typeface="Kinetic Letters" panose="00000500000000000000" pitchFamily="50" charset="0"/>
            </a:endParaRPr>
          </a:p>
        </p:txBody>
      </p:sp>
      <p:sp>
        <p:nvSpPr>
          <p:cNvPr id="5" name="AutoShape 2" descr="Parachute Jump">
            <a:extLst>
              <a:ext uri="{FF2B5EF4-FFF2-40B4-BE49-F238E27FC236}">
                <a16:creationId xmlns:a16="http://schemas.microsoft.com/office/drawing/2014/main" id="{44DFC34E-94CB-1523-11D0-56647F68C31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90FF829-E69B-F6AD-C48F-22A00B396D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3923" y="265595"/>
            <a:ext cx="2535019" cy="1509128"/>
          </a:xfrm>
          <a:prstGeom prst="rect">
            <a:avLst/>
          </a:prstGeom>
        </p:spPr>
      </p:pic>
      <p:pic>
        <p:nvPicPr>
          <p:cNvPr id="6148" name="Picture 4" descr="See the source image">
            <a:extLst>
              <a:ext uri="{FF2B5EF4-FFF2-40B4-BE49-F238E27FC236}">
                <a16:creationId xmlns:a16="http://schemas.microsoft.com/office/drawing/2014/main" id="{50CF033F-BA14-7ED0-274D-C8FC4D83F6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3027" y="1965742"/>
            <a:ext cx="2535019" cy="1690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6" descr="chemistry-junior-mixtures">
            <a:extLst>
              <a:ext uri="{FF2B5EF4-FFF2-40B4-BE49-F238E27FC236}">
                <a16:creationId xmlns:a16="http://schemas.microsoft.com/office/drawing/2014/main" id="{6A0EB591-3162-B49B-B705-6914CB473B4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8C956C5-D06F-0EB2-3CA3-D0E5138B1B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72546" y="3942735"/>
            <a:ext cx="1717771" cy="2032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1154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D0CBC2C-826A-C0ED-389C-4C409B3230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7749208-BE9B-0FFF-1487-75F825E955C0}"/>
              </a:ext>
            </a:extLst>
          </p:cNvPr>
          <p:cNvSpPr txBox="1"/>
          <p:nvPr/>
        </p:nvSpPr>
        <p:spPr>
          <a:xfrm>
            <a:off x="717755" y="474345"/>
            <a:ext cx="10078064" cy="452431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u="sng" dirty="0">
                <a:latin typeface="Kinetic Letters" panose="00000500000000000000" pitchFamily="50" charset="0"/>
              </a:rPr>
              <a:t>Geography </a:t>
            </a:r>
          </a:p>
          <a:p>
            <a:r>
              <a:rPr lang="en-GB" sz="3600" dirty="0">
                <a:latin typeface="Kinetic Letters" panose="00000500000000000000" pitchFamily="50" charset="0"/>
              </a:rPr>
              <a:t>Topics we will study:</a:t>
            </a:r>
          </a:p>
          <a:p>
            <a:r>
              <a:rPr lang="en-GB" sz="3600" dirty="0">
                <a:latin typeface="Kinetic Letters" panose="00000500000000000000" pitchFamily="50" charset="0"/>
              </a:rPr>
              <a:t>Mountains: how they form (fold, volcanic, block), famous mountains like Everest, the Malvern Hills right on our doorstep.</a:t>
            </a:r>
          </a:p>
          <a:p>
            <a:r>
              <a:rPr lang="en-GB" sz="3600" dirty="0">
                <a:latin typeface="Kinetic Letters" panose="00000500000000000000" pitchFamily="50" charset="0"/>
              </a:rPr>
              <a:t>Tourism: why people travel, the impact of visitors on the environment, positive and negative effects.</a:t>
            </a:r>
          </a:p>
          <a:p>
            <a:r>
              <a:rPr lang="en-GB" sz="3600" dirty="0">
                <a:latin typeface="Kinetic Letters" panose="00000500000000000000" pitchFamily="50" charset="0"/>
              </a:rPr>
              <a:t>Refugees: push and pull factors of migration, Syria before and after war, the contribution refugees make to communities.</a:t>
            </a:r>
          </a:p>
        </p:txBody>
      </p:sp>
      <p:sp>
        <p:nvSpPr>
          <p:cNvPr id="3" name="AutoShape 3" descr="Airplane Wallpapers (76+ images)">
            <a:extLst>
              <a:ext uri="{FF2B5EF4-FFF2-40B4-BE49-F238E27FC236}">
                <a16:creationId xmlns:a16="http://schemas.microsoft.com/office/drawing/2014/main" id="{87BA1F5A-3DD8-7CA7-71B7-6A189F2F687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992CEDB-2327-2D4E-22D1-27612B195B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935" y="5203723"/>
            <a:ext cx="2713703" cy="1526458"/>
          </a:xfrm>
          <a:prstGeom prst="rect">
            <a:avLst/>
          </a:prstGeom>
        </p:spPr>
      </p:pic>
      <p:sp>
        <p:nvSpPr>
          <p:cNvPr id="6" name="AutoShape 7" descr="The Malvern Hills End to End Challenge | Sun 26 May 2024 | TimeOutdoors">
            <a:extLst>
              <a:ext uri="{FF2B5EF4-FFF2-40B4-BE49-F238E27FC236}">
                <a16:creationId xmlns:a16="http://schemas.microsoft.com/office/drawing/2014/main" id="{234146E3-C607-64D3-FA2D-6802A7F2830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169255D-F8D6-10B2-B434-83BDDA4DB8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4341" y="5246145"/>
            <a:ext cx="2489118" cy="1441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5326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D78BDF-0CBF-4418-D9E0-9B6FB4E8A6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634B1C5-7A46-4F9D-5BE9-466927DE508D}"/>
              </a:ext>
            </a:extLst>
          </p:cNvPr>
          <p:cNvSpPr txBox="1"/>
          <p:nvPr/>
        </p:nvSpPr>
        <p:spPr>
          <a:xfrm>
            <a:off x="717755" y="474345"/>
            <a:ext cx="10078064" cy="34163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u="sng" dirty="0">
                <a:latin typeface="Kinetic Letters" panose="00000500000000000000" pitchFamily="50" charset="0"/>
              </a:rPr>
              <a:t>History </a:t>
            </a:r>
          </a:p>
          <a:p>
            <a:r>
              <a:rPr lang="en-GB" sz="3600" dirty="0">
                <a:latin typeface="Kinetic Letters" panose="00000500000000000000" pitchFamily="50" charset="0"/>
              </a:rPr>
              <a:t>This year we will discover:</a:t>
            </a:r>
          </a:p>
          <a:p>
            <a:r>
              <a:rPr lang="en-GB" sz="3600" dirty="0">
                <a:latin typeface="Kinetic Letters" panose="00000500000000000000" pitchFamily="50" charset="0"/>
              </a:rPr>
              <a:t>The Tudors: Henry VIII and his six wives, Elizabeth I, Tudor explorers, daily life in Tudor England.</a:t>
            </a:r>
          </a:p>
          <a:p>
            <a:r>
              <a:rPr lang="en-GB" sz="3600" dirty="0">
                <a:latin typeface="Kinetic Letters" panose="00000500000000000000" pitchFamily="50" charset="0"/>
              </a:rPr>
              <a:t>The English Civil War: who was fighting, why Worcester was important, and what happened at the final battle in 1651.</a:t>
            </a:r>
          </a:p>
        </p:txBody>
      </p:sp>
      <p:sp>
        <p:nvSpPr>
          <p:cNvPr id="2" name="AutoShape 2" descr="Six the Musical - Week 99er">
            <a:extLst>
              <a:ext uri="{FF2B5EF4-FFF2-40B4-BE49-F238E27FC236}">
                <a16:creationId xmlns:a16="http://schemas.microsoft.com/office/drawing/2014/main" id="{8E0CF021-C0BB-F131-30F2-BC8A8DA39EA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800B8E-AB67-4E97-A9AA-1AFEE0A872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755" y="4060723"/>
            <a:ext cx="2530270" cy="2530270"/>
          </a:xfrm>
          <a:prstGeom prst="rect">
            <a:avLst/>
          </a:prstGeom>
        </p:spPr>
      </p:pic>
      <p:pic>
        <p:nvPicPr>
          <p:cNvPr id="3076" name="Picture 4" descr="See the source image">
            <a:extLst>
              <a:ext uri="{FF2B5EF4-FFF2-40B4-BE49-F238E27FC236}">
                <a16:creationId xmlns:a16="http://schemas.microsoft.com/office/drawing/2014/main" id="{6EC68A22-B0EE-37A1-18F6-8A96856244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6477" y="4173025"/>
            <a:ext cx="2766798" cy="2305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Pikeman’s Armour. English Civil War. | Riding helmets, Civil war, Cavalry">
            <a:extLst>
              <a:ext uri="{FF2B5EF4-FFF2-40B4-BE49-F238E27FC236}">
                <a16:creationId xmlns:a16="http://schemas.microsoft.com/office/drawing/2014/main" id="{17237E06-9AD9-07B0-59DD-4D7C1D9D3B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1893" y="4241851"/>
            <a:ext cx="1272720" cy="2236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61433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A240347-8A40-046D-01E8-EF6C65BF6E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1012891-6952-4ADC-E507-00609D19D017}"/>
              </a:ext>
            </a:extLst>
          </p:cNvPr>
          <p:cNvSpPr txBox="1"/>
          <p:nvPr/>
        </p:nvSpPr>
        <p:spPr>
          <a:xfrm>
            <a:off x="717755" y="474345"/>
            <a:ext cx="8337755" cy="563231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u="sng" dirty="0">
                <a:latin typeface="Kinetic Letters" panose="00000500000000000000" pitchFamily="50" charset="0"/>
              </a:rPr>
              <a:t>Art</a:t>
            </a:r>
          </a:p>
          <a:p>
            <a:r>
              <a:rPr lang="en-GB" sz="3600" dirty="0">
                <a:latin typeface="Kinetic Letters" panose="00000500000000000000" pitchFamily="50" charset="0"/>
              </a:rPr>
              <a:t>Key projects:</a:t>
            </a:r>
          </a:p>
          <a:p>
            <a:r>
              <a:rPr lang="en-GB" sz="3600" dirty="0">
                <a:latin typeface="Kinetic Letters" panose="00000500000000000000" pitchFamily="50" charset="0"/>
              </a:rPr>
              <a:t>Autumn: Drawing figures in motion – inspired by Edgar Degas. Learn proportion, shading and capturing movement.</a:t>
            </a:r>
          </a:p>
          <a:p>
            <a:r>
              <a:rPr lang="en-GB" sz="3600" dirty="0">
                <a:latin typeface="Kinetic Letters" panose="00000500000000000000" pitchFamily="50" charset="0"/>
              </a:rPr>
              <a:t>Spring: Painting watercolour flowers – inspired by Georgia O’Keeffe. Learn about tints, tones, brush techniques, and zooming in on details.</a:t>
            </a:r>
          </a:p>
          <a:p>
            <a:r>
              <a:rPr lang="en-GB" sz="3600" dirty="0">
                <a:latin typeface="Kinetic Letters" panose="00000500000000000000" pitchFamily="50" charset="0"/>
              </a:rPr>
              <a:t>Summer: Collage cityscape – inspired by Helen </a:t>
            </a:r>
            <a:r>
              <a:rPr lang="en-GB" sz="3600" dirty="0" err="1">
                <a:latin typeface="Kinetic Letters" panose="00000500000000000000" pitchFamily="50" charset="0"/>
              </a:rPr>
              <a:t>Zughaib’s</a:t>
            </a:r>
            <a:r>
              <a:rPr lang="en-GB" sz="3600" dirty="0">
                <a:latin typeface="Kinetic Letters" panose="00000500000000000000" pitchFamily="50" charset="0"/>
              </a:rPr>
              <a:t> refugee artwork. Explore colour, contrast, texture and cultural influences.</a:t>
            </a:r>
          </a:p>
        </p:txBody>
      </p:sp>
      <p:sp>
        <p:nvSpPr>
          <p:cNvPr id="3" name="AutoShape 3" descr="Ballerina Dancing | atelier-yuwa.ciao.jp">
            <a:extLst>
              <a:ext uri="{FF2B5EF4-FFF2-40B4-BE49-F238E27FC236}">
                <a16:creationId xmlns:a16="http://schemas.microsoft.com/office/drawing/2014/main" id="{0D862B09-C27B-B16D-771F-B86DF6747FB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DB0C9C-DAA6-24B3-E10F-6E81308660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8265" y="786581"/>
            <a:ext cx="1531762" cy="2039118"/>
          </a:xfrm>
          <a:prstGeom prst="rect">
            <a:avLst/>
          </a:prstGeom>
        </p:spPr>
      </p:pic>
      <p:pic>
        <p:nvPicPr>
          <p:cNvPr id="2053" name="Picture 5" descr="Free photo: Lotus flowers - Bloom, Flowers, Lotus - Free Download - Jooinn">
            <a:extLst>
              <a:ext uri="{FF2B5EF4-FFF2-40B4-BE49-F238E27FC236}">
                <a16:creationId xmlns:a16="http://schemas.microsoft.com/office/drawing/2014/main" id="{9C838775-4032-BDE8-54D3-CD0354A28E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1312" y="3581400"/>
            <a:ext cx="2085668" cy="1390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70542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C072D12-6057-9039-E031-B909DD1B2C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6F4EAF6-1DE6-1D95-B6D8-EB2FDB26E4D8}"/>
              </a:ext>
            </a:extLst>
          </p:cNvPr>
          <p:cNvSpPr txBox="1"/>
          <p:nvPr/>
        </p:nvSpPr>
        <p:spPr>
          <a:xfrm>
            <a:off x="717755" y="474345"/>
            <a:ext cx="10078064" cy="397031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u="sng" dirty="0">
                <a:latin typeface="Kinetic Letters" panose="00000500000000000000" pitchFamily="50" charset="0"/>
              </a:rPr>
              <a:t>DT</a:t>
            </a:r>
          </a:p>
          <a:p>
            <a:r>
              <a:rPr lang="en-GB" sz="3600" dirty="0">
                <a:latin typeface="Kinetic Letters" panose="00000500000000000000" pitchFamily="50" charset="0"/>
              </a:rPr>
              <a:t>Autumn: Bridges – research different types, cut wood accurately, reinforce joins, build truss bridges.</a:t>
            </a:r>
          </a:p>
          <a:p>
            <a:r>
              <a:rPr lang="en-GB" sz="3600" dirty="0">
                <a:latin typeface="Kinetic Letters" panose="00000500000000000000" pitchFamily="50" charset="0"/>
              </a:rPr>
              <a:t>Spring: Cable cars – design and test pulley systems, make prototypes, build working models.</a:t>
            </a:r>
          </a:p>
          <a:p>
            <a:r>
              <a:rPr lang="en-GB" sz="3600" dirty="0">
                <a:latin typeface="Kinetic Letters" panose="00000500000000000000" pitchFamily="50" charset="0"/>
              </a:rPr>
              <a:t>Summer: 3D Printing – design personalised keychains on </a:t>
            </a:r>
            <a:r>
              <a:rPr lang="en-GB" sz="3600" dirty="0" err="1">
                <a:latin typeface="Kinetic Letters" panose="00000500000000000000" pitchFamily="50" charset="0"/>
              </a:rPr>
              <a:t>TinkerCad</a:t>
            </a:r>
            <a:r>
              <a:rPr lang="en-GB" sz="3600" dirty="0">
                <a:latin typeface="Kinetic Letters" panose="00000500000000000000" pitchFamily="50" charset="0"/>
              </a:rPr>
              <a:t>, learn CAD skills, and print final designs.</a:t>
            </a:r>
          </a:p>
        </p:txBody>
      </p:sp>
      <p:sp>
        <p:nvSpPr>
          <p:cNvPr id="3" name="AutoShape 3" descr="The world's 10 most spectacular cable cars - Wanderlust">
            <a:extLst>
              <a:ext uri="{FF2B5EF4-FFF2-40B4-BE49-F238E27FC236}">
                <a16:creationId xmlns:a16="http://schemas.microsoft.com/office/drawing/2014/main" id="{30C1286A-1568-8A57-67E4-551F1E01A22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C5D91C-EC01-AE3A-351B-996BDD314B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6003" y="4739787"/>
            <a:ext cx="3168715" cy="1898555"/>
          </a:xfrm>
          <a:prstGeom prst="rect">
            <a:avLst/>
          </a:prstGeom>
        </p:spPr>
      </p:pic>
      <p:sp>
        <p:nvSpPr>
          <p:cNvPr id="6" name="AutoShape 5" descr="Iron Bridge (Anglia) - pierwszy most z żelaza">
            <a:extLst>
              <a:ext uri="{FF2B5EF4-FFF2-40B4-BE49-F238E27FC236}">
                <a16:creationId xmlns:a16="http://schemas.microsoft.com/office/drawing/2014/main" id="{BD7FAEA7-6471-3666-C46A-B92315539E9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D5E98B1-F12E-8324-BE5A-B8FC5DF985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79846" y="4597063"/>
            <a:ext cx="3005738" cy="2003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5491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C246796-A9FA-8943-C2F0-9DABDB2F10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FA386F4-C1DF-5C6A-5803-C9CF710546BF}"/>
              </a:ext>
            </a:extLst>
          </p:cNvPr>
          <p:cNvSpPr txBox="1"/>
          <p:nvPr/>
        </p:nvSpPr>
        <p:spPr>
          <a:xfrm>
            <a:off x="717755" y="474345"/>
            <a:ext cx="10078064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Kinetic Letters" panose="00000500000000000000" pitchFamily="50" charset="0"/>
              </a:rPr>
              <a:t>Online </a:t>
            </a:r>
            <a:r>
              <a:rPr lang="en-GB" sz="3600">
                <a:latin typeface="Kinetic Letters" panose="00000500000000000000" pitchFamily="50" charset="0"/>
              </a:rPr>
              <a:t>Safety Useful Links </a:t>
            </a:r>
            <a:endParaRPr lang="en-GB" sz="3600" dirty="0">
              <a:latin typeface="Kinetic Letters" panose="00000500000000000000" pitchFamily="50" charset="0"/>
            </a:endParaRPr>
          </a:p>
        </p:txBody>
      </p:sp>
      <p:sp>
        <p:nvSpPr>
          <p:cNvPr id="3" name="AutoShape 3" descr="The world's 10 most spectacular cable cars - Wanderlust">
            <a:extLst>
              <a:ext uri="{FF2B5EF4-FFF2-40B4-BE49-F238E27FC236}">
                <a16:creationId xmlns:a16="http://schemas.microsoft.com/office/drawing/2014/main" id="{E391E578-8D84-7E44-123E-924E9D7F1CD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5" descr="Iron Bridge (Anglia) - pierwszy most z żelaza">
            <a:extLst>
              <a:ext uri="{FF2B5EF4-FFF2-40B4-BE49-F238E27FC236}">
                <a16:creationId xmlns:a16="http://schemas.microsoft.com/office/drawing/2014/main" id="{409BF6FF-E110-8CD8-5DDD-6B38DBE2396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EDEB5C8-C57E-5A66-9EEE-F696368B50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755" y="1714325"/>
            <a:ext cx="2187130" cy="201947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81DC1ED-A04C-2D41-97DB-9A46D8BCFA9B}"/>
              </a:ext>
            </a:extLst>
          </p:cNvPr>
          <p:cNvSpPr txBox="1"/>
          <p:nvPr/>
        </p:nvSpPr>
        <p:spPr>
          <a:xfrm>
            <a:off x="163773" y="4039737"/>
            <a:ext cx="311169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Kinetic Letters" panose="00000500000000000000" pitchFamily="50" charset="0"/>
              </a:rPr>
              <a:t>Internet Matters –Step-by-step guides for setting controls, age-appropriate advice, and practical tips for parents, screen time support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403B95F-22F2-DD04-1912-BF52E75F25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23741" y="1345366"/>
            <a:ext cx="2577059" cy="246968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E981E87-9E20-3225-7E40-6A5728FC1672}"/>
              </a:ext>
            </a:extLst>
          </p:cNvPr>
          <p:cNvSpPr txBox="1"/>
          <p:nvPr/>
        </p:nvSpPr>
        <p:spPr>
          <a:xfrm>
            <a:off x="3823741" y="4039737"/>
            <a:ext cx="31116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err="1">
                <a:latin typeface="Kinetic Letters" panose="00000500000000000000" pitchFamily="50" charset="0"/>
              </a:rPr>
              <a:t>Childnet</a:t>
            </a:r>
            <a:r>
              <a:rPr lang="en-GB" sz="2800" dirty="0">
                <a:latin typeface="Kinetic Letters" panose="00000500000000000000" pitchFamily="50" charset="0"/>
              </a:rPr>
              <a:t> –Practical ways to manage screen use as children get older.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9EC54F7-7B8A-8704-7FB8-78D5F3CEFD60}"/>
              </a:ext>
            </a:extLst>
          </p:cNvPr>
          <p:cNvSpPr txBox="1"/>
          <p:nvPr/>
        </p:nvSpPr>
        <p:spPr>
          <a:xfrm>
            <a:off x="7524652" y="4039737"/>
            <a:ext cx="31116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Kinetic Letters" panose="00000500000000000000" pitchFamily="50" charset="0"/>
              </a:rPr>
              <a:t>NSPCC - Signs to look for, how to support your child, and where to get help.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DB488F5D-96D3-8664-36E3-2F88459DA0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41624" y="1573788"/>
            <a:ext cx="2344071" cy="2300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0067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5808415-6821-B579-6DB6-43C15F4C79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3B7EF1A-0ACB-91E4-69F5-1F7572A5E1BB}"/>
              </a:ext>
            </a:extLst>
          </p:cNvPr>
          <p:cNvSpPr txBox="1"/>
          <p:nvPr/>
        </p:nvSpPr>
        <p:spPr>
          <a:xfrm>
            <a:off x="717755" y="474345"/>
            <a:ext cx="10078064" cy="558614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>
                <a:latin typeface="Kinetic Letters" panose="00000500000000000000" pitchFamily="50" charset="0"/>
              </a:rPr>
              <a:t>Online Safety</a:t>
            </a:r>
          </a:p>
          <a:p>
            <a:pPr>
              <a:lnSpc>
                <a:spcPct val="150000"/>
              </a:lnSpc>
            </a:pPr>
            <a:r>
              <a:rPr lang="en-GB" sz="2400" b="1" dirty="0">
                <a:latin typeface="Kinetic Letters" panose="00000500000000000000" pitchFamily="50" charset="0"/>
              </a:rPr>
              <a:t>1. Self-Image and Identity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latin typeface="Kinetic Letters" panose="00000500000000000000" pitchFamily="50" charset="0"/>
              </a:rPr>
              <a:t>Understand what self-image and identity mean.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latin typeface="Kinetic Letters" panose="00000500000000000000" pitchFamily="50" charset="0"/>
              </a:rPr>
              <a:t>People can adapt their identity online to appear more popular or different from reality.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latin typeface="Kinetic Letters" panose="00000500000000000000" pitchFamily="50" charset="0"/>
              </a:rPr>
              <a:t>Recognise that online appearances may not reflect the truth, and it is unhelpful to compare yourself to others online.</a:t>
            </a:r>
          </a:p>
          <a:p>
            <a:pPr>
              <a:lnSpc>
                <a:spcPct val="150000"/>
              </a:lnSpc>
            </a:pPr>
            <a:r>
              <a:rPr lang="en-GB" sz="2400" b="1" dirty="0">
                <a:latin typeface="Kinetic Letters" panose="00000500000000000000" pitchFamily="50" charset="0"/>
              </a:rPr>
              <a:t>2. Online Relationships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latin typeface="Kinetic Letters" panose="00000500000000000000" pitchFamily="50" charset="0"/>
              </a:rPr>
              <a:t>Know the difference between insulting, spamming, and flaming.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latin typeface="Kinetic Letters" panose="00000500000000000000" pitchFamily="50" charset="0"/>
              </a:rPr>
              <a:t>Understand the impact of unhealthy online behaviours on others.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latin typeface="Kinetic Letters" panose="00000500000000000000" pitchFamily="50" charset="0"/>
              </a:rPr>
              <a:t>Explore different types of online communication, including emojis, memes, and gifs</a:t>
            </a:r>
            <a:endParaRPr lang="en-GB" sz="3600" dirty="0">
              <a:latin typeface="Kinetic Letters" panose="00000500000000000000" pitchFamily="50" charset="0"/>
            </a:endParaRPr>
          </a:p>
        </p:txBody>
      </p:sp>
      <p:sp>
        <p:nvSpPr>
          <p:cNvPr id="3" name="AutoShape 3" descr="The world's 10 most spectacular cable cars - Wanderlust">
            <a:extLst>
              <a:ext uri="{FF2B5EF4-FFF2-40B4-BE49-F238E27FC236}">
                <a16:creationId xmlns:a16="http://schemas.microsoft.com/office/drawing/2014/main" id="{4DC8341F-75C6-1CF1-9955-C61383C8BDD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5" descr="Iron Bridge (Anglia) - pierwszy most z żelaza">
            <a:extLst>
              <a:ext uri="{FF2B5EF4-FFF2-40B4-BE49-F238E27FC236}">
                <a16:creationId xmlns:a16="http://schemas.microsoft.com/office/drawing/2014/main" id="{6FA6C8DA-EE19-AFEF-580E-DC290EE211E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10982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3B302A-0AD9-9A2B-B0C6-9524B6CD48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97EBDC0-A0A8-39FA-461A-279179F57F4E}"/>
              </a:ext>
            </a:extLst>
          </p:cNvPr>
          <p:cNvSpPr txBox="1"/>
          <p:nvPr/>
        </p:nvSpPr>
        <p:spPr>
          <a:xfrm>
            <a:off x="1056968" y="81930"/>
            <a:ext cx="10078064" cy="66941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>
                <a:latin typeface="Kinetic Letters" panose="00000500000000000000" pitchFamily="50" charset="0"/>
              </a:rPr>
              <a:t>Online Safety</a:t>
            </a:r>
          </a:p>
          <a:p>
            <a:pPr>
              <a:lnSpc>
                <a:spcPct val="150000"/>
              </a:lnSpc>
            </a:pPr>
            <a:r>
              <a:rPr lang="en-GB" sz="2400" b="1" dirty="0">
                <a:latin typeface="Kinetic Letters" panose="00000500000000000000" pitchFamily="50" charset="0"/>
              </a:rPr>
              <a:t>3. Online Reputation &amp; Online Bullying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latin typeface="Kinetic Letters" panose="00000500000000000000" pitchFamily="50" charset="0"/>
              </a:rPr>
              <a:t>Liking or sharing an unkind comment can contribute to cyberbullying.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latin typeface="Kinetic Letters" panose="00000500000000000000" pitchFamily="50" charset="0"/>
              </a:rPr>
              <a:t>Understand the difference between a </a:t>
            </a:r>
            <a:r>
              <a:rPr lang="en-GB" sz="2400" b="1" dirty="0">
                <a:latin typeface="Kinetic Letters" panose="00000500000000000000" pitchFamily="50" charset="0"/>
              </a:rPr>
              <a:t>bystander</a:t>
            </a:r>
            <a:r>
              <a:rPr lang="en-GB" sz="2400" dirty="0">
                <a:latin typeface="Kinetic Letters" panose="00000500000000000000" pitchFamily="50" charset="0"/>
              </a:rPr>
              <a:t> and an </a:t>
            </a:r>
            <a:r>
              <a:rPr lang="en-GB" sz="2400" b="1" dirty="0">
                <a:latin typeface="Kinetic Letters" panose="00000500000000000000" pitchFamily="50" charset="0"/>
              </a:rPr>
              <a:t>upstander</a:t>
            </a:r>
            <a:r>
              <a:rPr lang="en-GB" sz="2400" dirty="0">
                <a:latin typeface="Kinetic Letters" panose="00000500000000000000" pitchFamily="50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latin typeface="Kinetic Letters" panose="00000500000000000000" pitchFamily="50" charset="0"/>
              </a:rPr>
              <a:t>Recognise that bullying can look different online than in person.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latin typeface="Kinetic Letters" panose="00000500000000000000" pitchFamily="50" charset="0"/>
              </a:rPr>
              <a:t>Realise that what one person thinks is “banter” can actually be harmful.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latin typeface="Kinetic Letters" panose="00000500000000000000" pitchFamily="50" charset="0"/>
              </a:rPr>
              <a:t>Identify trusted adults to speak to if cyberbullying occurs.</a:t>
            </a:r>
          </a:p>
          <a:p>
            <a:pPr>
              <a:lnSpc>
                <a:spcPct val="150000"/>
              </a:lnSpc>
            </a:pPr>
            <a:r>
              <a:rPr lang="en-GB" sz="2400" b="1" dirty="0">
                <a:latin typeface="Kinetic Letters" panose="00000500000000000000" pitchFamily="50" charset="0"/>
              </a:rPr>
              <a:t>4. Health, Wellbeing &amp; Lifestyle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latin typeface="Kinetic Letters" panose="00000500000000000000" pitchFamily="50" charset="0"/>
              </a:rPr>
              <a:t>Influencers often promote products for a fee, not always because they are the best.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latin typeface="Kinetic Letters" panose="00000500000000000000" pitchFamily="50" charset="0"/>
              </a:rPr>
              <a:t>Learn how adverts, product placement, and hidden ads are used online.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latin typeface="Kinetic Letters" panose="00000500000000000000" pitchFamily="50" charset="0"/>
              </a:rPr>
              <a:t>Recognise how algorithms personalise content (e.g., TikTok feeds differ for each person).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latin typeface="Kinetic Letters" panose="00000500000000000000" pitchFamily="50" charset="0"/>
              </a:rPr>
              <a:t>Be aware that online endorsements may not be trustworthy and can be misleading.</a:t>
            </a:r>
          </a:p>
        </p:txBody>
      </p:sp>
      <p:sp>
        <p:nvSpPr>
          <p:cNvPr id="3" name="AutoShape 3" descr="The world's 10 most spectacular cable cars - Wanderlust">
            <a:extLst>
              <a:ext uri="{FF2B5EF4-FFF2-40B4-BE49-F238E27FC236}">
                <a16:creationId xmlns:a16="http://schemas.microsoft.com/office/drawing/2014/main" id="{50F54A14-F106-9C16-EED1-A5F4DDC9E39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5" descr="Iron Bridge (Anglia) - pierwszy most z żelaza">
            <a:extLst>
              <a:ext uri="{FF2B5EF4-FFF2-40B4-BE49-F238E27FC236}">
                <a16:creationId xmlns:a16="http://schemas.microsoft.com/office/drawing/2014/main" id="{94B1A6BC-2B45-8FF1-EE6D-D7B488A7BB6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5398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E48E4A1-2C6A-F57D-456D-21C122B1CC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4877659-46E9-9F31-5620-1B3C8E150593}"/>
              </a:ext>
            </a:extLst>
          </p:cNvPr>
          <p:cNvSpPr txBox="1"/>
          <p:nvPr/>
        </p:nvSpPr>
        <p:spPr>
          <a:xfrm>
            <a:off x="904568" y="358929"/>
            <a:ext cx="10078064" cy="614014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>
                <a:latin typeface="Kinetic Letters" panose="00000500000000000000" pitchFamily="50" charset="0"/>
              </a:rPr>
              <a:t>Online Safety</a:t>
            </a:r>
          </a:p>
          <a:p>
            <a:pPr>
              <a:lnSpc>
                <a:spcPct val="150000"/>
              </a:lnSpc>
            </a:pPr>
            <a:r>
              <a:rPr lang="en-GB" sz="2400" b="1" dirty="0">
                <a:latin typeface="Kinetic Letters" panose="00000500000000000000" pitchFamily="50" charset="0"/>
              </a:rPr>
              <a:t>5. Privacy and Security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latin typeface="Kinetic Letters" panose="00000500000000000000" pitchFamily="50" charset="0"/>
              </a:rPr>
              <a:t>Your </a:t>
            </a:r>
            <a:r>
              <a:rPr lang="en-GB" sz="2400" b="1" dirty="0">
                <a:latin typeface="Kinetic Letters" panose="00000500000000000000" pitchFamily="50" charset="0"/>
              </a:rPr>
              <a:t>digital footprint</a:t>
            </a:r>
            <a:r>
              <a:rPr lang="en-GB" sz="2400" dirty="0">
                <a:latin typeface="Kinetic Letters" panose="00000500000000000000" pitchFamily="50" charset="0"/>
              </a:rPr>
              <a:t> stores information about you online.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latin typeface="Kinetic Letters" panose="00000500000000000000" pitchFamily="50" charset="0"/>
              </a:rPr>
              <a:t>Adverts and pop-ups are targeted based on your online behaviour.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latin typeface="Kinetic Letters" panose="00000500000000000000" pitchFamily="50" charset="0"/>
              </a:rPr>
              <a:t>Digital footprints can last a lifetime.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latin typeface="Kinetic Letters" panose="00000500000000000000" pitchFamily="50" charset="0"/>
              </a:rPr>
              <a:t>Importance of strong passwords.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latin typeface="Kinetic Letters" panose="00000500000000000000" pitchFamily="50" charset="0"/>
              </a:rPr>
              <a:t>Learn strategies to minimise your digital footprint and keep information safe.</a:t>
            </a:r>
          </a:p>
          <a:p>
            <a:pPr>
              <a:lnSpc>
                <a:spcPct val="150000"/>
              </a:lnSpc>
            </a:pPr>
            <a:r>
              <a:rPr lang="en-GB" sz="2400" b="1" dirty="0">
                <a:latin typeface="Kinetic Letters" panose="00000500000000000000" pitchFamily="50" charset="0"/>
              </a:rPr>
              <a:t>6. Copyright and Ownership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latin typeface="Kinetic Letters" panose="00000500000000000000" pitchFamily="50" charset="0"/>
              </a:rPr>
              <a:t>Understand that AI means </a:t>
            </a:r>
            <a:r>
              <a:rPr lang="en-GB" sz="2400" b="1" dirty="0">
                <a:latin typeface="Kinetic Letters" panose="00000500000000000000" pitchFamily="50" charset="0"/>
              </a:rPr>
              <a:t>Artificial Intelligence</a:t>
            </a:r>
            <a:r>
              <a:rPr lang="en-GB" sz="2400" dirty="0">
                <a:latin typeface="Kinetic Letters" panose="00000500000000000000" pitchFamily="50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latin typeface="Kinetic Letters" panose="00000500000000000000" pitchFamily="50" charset="0"/>
              </a:rPr>
              <a:t>Information online should be </a:t>
            </a:r>
            <a:r>
              <a:rPr lang="en-GB" sz="2400" b="1" dirty="0">
                <a:latin typeface="Kinetic Letters" panose="00000500000000000000" pitchFamily="50" charset="0"/>
              </a:rPr>
              <a:t>summarised</a:t>
            </a:r>
            <a:r>
              <a:rPr lang="en-GB" sz="2400" dirty="0">
                <a:latin typeface="Kinetic Letters" panose="00000500000000000000" pitchFamily="50" charset="0"/>
              </a:rPr>
              <a:t> rather than copied and pasted.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latin typeface="Kinetic Letters" panose="00000500000000000000" pitchFamily="50" charset="0"/>
              </a:rPr>
              <a:t>Respect copyright rules when using online content.</a:t>
            </a:r>
          </a:p>
        </p:txBody>
      </p:sp>
      <p:sp>
        <p:nvSpPr>
          <p:cNvPr id="3" name="AutoShape 3" descr="The world's 10 most spectacular cable cars - Wanderlust">
            <a:extLst>
              <a:ext uri="{FF2B5EF4-FFF2-40B4-BE49-F238E27FC236}">
                <a16:creationId xmlns:a16="http://schemas.microsoft.com/office/drawing/2014/main" id="{CE42435D-6BD0-1E56-F4F2-276FBFBE4AB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5" descr="Iron Bridge (Anglia) - pierwszy most z żelaza">
            <a:extLst>
              <a:ext uri="{FF2B5EF4-FFF2-40B4-BE49-F238E27FC236}">
                <a16:creationId xmlns:a16="http://schemas.microsoft.com/office/drawing/2014/main" id="{464F29EF-1BC1-BE38-79B4-1BF27DCB853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39950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55D60F16AA8574A9DF7E4853DCD6666" ma:contentTypeVersion="16" ma:contentTypeDescription="Create a new document." ma:contentTypeScope="" ma:versionID="c818cab92e9507e276f9bb1dcaf49540">
  <xsd:schema xmlns:xsd="http://www.w3.org/2001/XMLSchema" xmlns:xs="http://www.w3.org/2001/XMLSchema" xmlns:p="http://schemas.microsoft.com/office/2006/metadata/properties" xmlns:ns2="4e13b9fa-0a1a-42cd-84f2-26b9260be72f" xmlns:ns3="5fd66bc7-4137-4639-aa77-0a5c0acf532c" targetNamespace="http://schemas.microsoft.com/office/2006/metadata/properties" ma:root="true" ma:fieldsID="96adab1587e3cbae1f9f89690fb59a68" ns2:_="" ns3:_="">
    <xsd:import namespace="4e13b9fa-0a1a-42cd-84f2-26b9260be72f"/>
    <xsd:import namespace="5fd66bc7-4137-4639-aa77-0a5c0acf532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e13b9fa-0a1a-42cd-84f2-26b9260be72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2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6231d5bc-2469-4557-adf0-f4c06d20691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d66bc7-4137-4639-aa77-0a5c0acf532c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7a9a0e3d-7260-4b92-9a6b-233331bb038a}" ma:internalName="TaxCatchAll" ma:showField="CatchAllData" ma:web="5fd66bc7-4137-4639-aa77-0a5c0acf532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fd66bc7-4137-4639-aa77-0a5c0acf532c" xsi:nil="true"/>
    <lcf76f155ced4ddcb4097134ff3c332f xmlns="4e13b9fa-0a1a-42cd-84f2-26b9260be72f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D538DFE-5E62-4640-AFE1-01F80010156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58DAB3F-0B35-4586-99BD-E97FE47CE0D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e13b9fa-0a1a-42cd-84f2-26b9260be72f"/>
    <ds:schemaRef ds:uri="5fd66bc7-4137-4639-aa77-0a5c0acf532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561818F-D449-475B-B034-D9587C5A86AB}">
  <ds:schemaRefs>
    <ds:schemaRef ds:uri="http://schemas.microsoft.com/office/2006/metadata/properties"/>
    <ds:schemaRef ds:uri="http://schemas.microsoft.com/office/infopath/2007/PartnerControls"/>
    <ds:schemaRef ds:uri="5fd66bc7-4137-4639-aa77-0a5c0acf532c"/>
    <ds:schemaRef ds:uri="4e13b9fa-0a1a-42cd-84f2-26b9260be72f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306</TotalTime>
  <Words>1479</Words>
  <Application>Microsoft Office PowerPoint</Application>
  <PresentationFormat>Widescreen</PresentationFormat>
  <Paragraphs>150</Paragraphs>
  <Slides>17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Redhill C of 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Alice NELSON</dc:creator>
  <cp:lastModifiedBy>Alice NELSON</cp:lastModifiedBy>
  <cp:revision>5</cp:revision>
  <dcterms:created xsi:type="dcterms:W3CDTF">2025-09-04T07:16:25Z</dcterms:created>
  <dcterms:modified xsi:type="dcterms:W3CDTF">2025-09-10T14:15:21Z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0x010100855D60F16AA8574A9DF7E4853DCD6666</vt:lpwstr>
  </property>
</Properties>
</file>