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9" r:id="rId4"/>
  </p:sldMasterIdLst>
  <p:sldIdLst>
    <p:sldId id="256" r:id="rId5"/>
    <p:sldId id="257" r:id="rId6"/>
    <p:sldId id="258" r:id="rId7"/>
    <p:sldId id="260" r:id="rId8"/>
    <p:sldId id="259" r:id="rId9"/>
    <p:sldId id="268" r:id="rId10"/>
    <p:sldId id="264" r:id="rId11"/>
    <p:sldId id="261" r:id="rId12"/>
    <p:sldId id="262" r:id="rId13"/>
    <p:sldId id="263" r:id="rId14"/>
    <p:sldId id="265" r:id="rId15"/>
    <p:sldId id="269" r:id="rId16"/>
    <p:sldId id="26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56C53C-8A3B-4789-B6FD-78CB8A0BD2FB}" v="1" dt="2026-06-01T13:19:27.7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TOMKINSON" userId="3ee5b7f1-26f8-4807-b2f1-3dad9a04d194" providerId="ADAL" clId="{82C4869A-CCC2-4C42-8556-7636AA2727C4}"/>
    <pc:docChg chg="custSel addSld modSld sldOrd">
      <pc:chgData name="Gemma TOMKINSON" userId="3ee5b7f1-26f8-4807-b2f1-3dad9a04d194" providerId="ADAL" clId="{82C4869A-CCC2-4C42-8556-7636AA2727C4}" dt="2026-06-02T09:12:00.226" v="1317" actId="20577"/>
      <pc:docMkLst>
        <pc:docMk/>
      </pc:docMkLst>
      <pc:sldChg chg="modSp mod">
        <pc:chgData name="Gemma TOMKINSON" userId="3ee5b7f1-26f8-4807-b2f1-3dad9a04d194" providerId="ADAL" clId="{82C4869A-CCC2-4C42-8556-7636AA2727C4}" dt="2026-05-05T13:22:41.108" v="23" actId="20577"/>
        <pc:sldMkLst>
          <pc:docMk/>
          <pc:sldMk cId="1821978224" sldId="256"/>
        </pc:sldMkLst>
        <pc:spChg chg="mod">
          <ac:chgData name="Gemma TOMKINSON" userId="3ee5b7f1-26f8-4807-b2f1-3dad9a04d194" providerId="ADAL" clId="{82C4869A-CCC2-4C42-8556-7636AA2727C4}" dt="2026-05-05T13:22:41.108" v="23" actId="20577"/>
          <ac:spMkLst>
            <pc:docMk/>
            <pc:sldMk cId="1821978224" sldId="256"/>
            <ac:spMk id="3" creationId="{2EFF3E4E-911C-9286-768E-4A6D7AE849AD}"/>
          </ac:spMkLst>
        </pc:spChg>
      </pc:sldChg>
      <pc:sldChg chg="ord">
        <pc:chgData name="Gemma TOMKINSON" userId="3ee5b7f1-26f8-4807-b2f1-3dad9a04d194" providerId="ADAL" clId="{82C4869A-CCC2-4C42-8556-7636AA2727C4}" dt="2026-05-06T08:06:32.173" v="92"/>
        <pc:sldMkLst>
          <pc:docMk/>
          <pc:sldMk cId="1551656653" sldId="257"/>
        </pc:sldMkLst>
      </pc:sldChg>
      <pc:sldChg chg="addSp delSp modSp mod">
        <pc:chgData name="Gemma TOMKINSON" userId="3ee5b7f1-26f8-4807-b2f1-3dad9a04d194" providerId="ADAL" clId="{82C4869A-CCC2-4C42-8556-7636AA2727C4}" dt="2026-06-01T13:20:03.961" v="1304" actId="1076"/>
        <pc:sldMkLst>
          <pc:docMk/>
          <pc:sldMk cId="2213999528" sldId="259"/>
        </pc:sldMkLst>
        <pc:spChg chg="add mod">
          <ac:chgData name="Gemma TOMKINSON" userId="3ee5b7f1-26f8-4807-b2f1-3dad9a04d194" providerId="ADAL" clId="{82C4869A-CCC2-4C42-8556-7636AA2727C4}" dt="2026-06-01T13:20:03.961" v="1304" actId="1076"/>
          <ac:spMkLst>
            <pc:docMk/>
            <pc:sldMk cId="2213999528" sldId="259"/>
            <ac:spMk id="3" creationId="{0321F2FC-5FC8-D7A2-F2E8-77AAD14F8D85}"/>
          </ac:spMkLst>
        </pc:spChg>
        <pc:spChg chg="del mod">
          <ac:chgData name="Gemma TOMKINSON" userId="3ee5b7f1-26f8-4807-b2f1-3dad9a04d194" providerId="ADAL" clId="{82C4869A-CCC2-4C42-8556-7636AA2727C4}" dt="2026-06-01T13:17:41.683" v="1270"/>
          <ac:spMkLst>
            <pc:docMk/>
            <pc:sldMk cId="2213999528" sldId="259"/>
            <ac:spMk id="23" creationId="{8A28FF7A-D5CF-1A7A-B5A7-A03E404B6389}"/>
          </ac:spMkLst>
        </pc:spChg>
        <pc:spChg chg="mod">
          <ac:chgData name="Gemma TOMKINSON" userId="3ee5b7f1-26f8-4807-b2f1-3dad9a04d194" providerId="ADAL" clId="{82C4869A-CCC2-4C42-8556-7636AA2727C4}" dt="2026-06-01T13:19:18.069" v="1288" actId="14100"/>
          <ac:spMkLst>
            <pc:docMk/>
            <pc:sldMk cId="2213999528" sldId="259"/>
            <ac:spMk id="26" creationId="{505ECD5E-DD1F-790D-9224-E3166D069912}"/>
          </ac:spMkLst>
        </pc:spChg>
        <pc:picChg chg="mod">
          <ac:chgData name="Gemma TOMKINSON" userId="3ee5b7f1-26f8-4807-b2f1-3dad9a04d194" providerId="ADAL" clId="{82C4869A-CCC2-4C42-8556-7636AA2727C4}" dt="2026-06-01T13:19:19.996" v="1289" actId="1076"/>
          <ac:picMkLst>
            <pc:docMk/>
            <pc:sldMk cId="2213999528" sldId="259"/>
            <ac:picMk id="7" creationId="{C6A94A7C-D8DC-C7D8-DF7A-B1B12E5D03CA}"/>
          </ac:picMkLst>
        </pc:picChg>
      </pc:sldChg>
      <pc:sldChg chg="modSp mod">
        <pc:chgData name="Gemma TOMKINSON" userId="3ee5b7f1-26f8-4807-b2f1-3dad9a04d194" providerId="ADAL" clId="{82C4869A-CCC2-4C42-8556-7636AA2727C4}" dt="2026-05-05T13:23:04.384" v="45" actId="20577"/>
        <pc:sldMkLst>
          <pc:docMk/>
          <pc:sldMk cId="2772109587" sldId="260"/>
        </pc:sldMkLst>
        <pc:spChg chg="mod">
          <ac:chgData name="Gemma TOMKINSON" userId="3ee5b7f1-26f8-4807-b2f1-3dad9a04d194" providerId="ADAL" clId="{82C4869A-CCC2-4C42-8556-7636AA2727C4}" dt="2026-05-05T13:23:04.384" v="45" actId="20577"/>
          <ac:spMkLst>
            <pc:docMk/>
            <pc:sldMk cId="2772109587" sldId="260"/>
            <ac:spMk id="2" creationId="{42E35102-F8B6-85B8-FF06-8877474A6155}"/>
          </ac:spMkLst>
        </pc:spChg>
      </pc:sldChg>
      <pc:sldChg chg="modSp mod">
        <pc:chgData name="Gemma TOMKINSON" userId="3ee5b7f1-26f8-4807-b2f1-3dad9a04d194" providerId="ADAL" clId="{82C4869A-CCC2-4C42-8556-7636AA2727C4}" dt="2026-06-01T13:20:31.387" v="1309" actId="20577"/>
        <pc:sldMkLst>
          <pc:docMk/>
          <pc:sldMk cId="1059018358" sldId="261"/>
        </pc:sldMkLst>
        <pc:spChg chg="mod">
          <ac:chgData name="Gemma TOMKINSON" userId="3ee5b7f1-26f8-4807-b2f1-3dad9a04d194" providerId="ADAL" clId="{82C4869A-CCC2-4C42-8556-7636AA2727C4}" dt="2026-06-01T13:20:31.387" v="1309" actId="20577"/>
          <ac:spMkLst>
            <pc:docMk/>
            <pc:sldMk cId="1059018358" sldId="261"/>
            <ac:spMk id="2" creationId="{A20DAB53-8396-1300-ECE8-E80B28F18A88}"/>
          </ac:spMkLst>
        </pc:spChg>
        <pc:picChg chg="mod">
          <ac:chgData name="Gemma TOMKINSON" userId="3ee5b7f1-26f8-4807-b2f1-3dad9a04d194" providerId="ADAL" clId="{82C4869A-CCC2-4C42-8556-7636AA2727C4}" dt="2026-05-06T08:12:21.700" v="449" actId="1076"/>
          <ac:picMkLst>
            <pc:docMk/>
            <pc:sldMk cId="1059018358" sldId="261"/>
            <ac:picMk id="5" creationId="{FFCE685E-7CE6-E207-6006-C7EC7333C5DE}"/>
          </ac:picMkLst>
        </pc:picChg>
      </pc:sldChg>
      <pc:sldChg chg="modSp mod">
        <pc:chgData name="Gemma TOMKINSON" userId="3ee5b7f1-26f8-4807-b2f1-3dad9a04d194" providerId="ADAL" clId="{82C4869A-CCC2-4C42-8556-7636AA2727C4}" dt="2026-05-08T12:00:47.524" v="1259" actId="20577"/>
        <pc:sldMkLst>
          <pc:docMk/>
          <pc:sldMk cId="3369801294" sldId="263"/>
        </pc:sldMkLst>
        <pc:spChg chg="mod">
          <ac:chgData name="Gemma TOMKINSON" userId="3ee5b7f1-26f8-4807-b2f1-3dad9a04d194" providerId="ADAL" clId="{82C4869A-CCC2-4C42-8556-7636AA2727C4}" dt="2026-05-08T12:00:47.524" v="1259" actId="20577"/>
          <ac:spMkLst>
            <pc:docMk/>
            <pc:sldMk cId="3369801294" sldId="263"/>
            <ac:spMk id="2" creationId="{AA633174-EB7E-B95D-BC59-106727105740}"/>
          </ac:spMkLst>
        </pc:spChg>
      </pc:sldChg>
      <pc:sldChg chg="modSp mod">
        <pc:chgData name="Gemma TOMKINSON" userId="3ee5b7f1-26f8-4807-b2f1-3dad9a04d194" providerId="ADAL" clId="{82C4869A-CCC2-4C42-8556-7636AA2727C4}" dt="2026-06-01T13:20:17.889" v="1307" actId="20577"/>
        <pc:sldMkLst>
          <pc:docMk/>
          <pc:sldMk cId="991752186" sldId="264"/>
        </pc:sldMkLst>
        <pc:spChg chg="mod">
          <ac:chgData name="Gemma TOMKINSON" userId="3ee5b7f1-26f8-4807-b2f1-3dad9a04d194" providerId="ADAL" clId="{82C4869A-CCC2-4C42-8556-7636AA2727C4}" dt="2026-06-01T13:20:17.889" v="1307" actId="20577"/>
          <ac:spMkLst>
            <pc:docMk/>
            <pc:sldMk cId="991752186" sldId="264"/>
            <ac:spMk id="2" creationId="{AC3353F8-9E1C-10E7-3F95-910C71AF6C22}"/>
          </ac:spMkLst>
        </pc:spChg>
      </pc:sldChg>
      <pc:sldChg chg="modSp mod">
        <pc:chgData name="Gemma TOMKINSON" userId="3ee5b7f1-26f8-4807-b2f1-3dad9a04d194" providerId="ADAL" clId="{82C4869A-CCC2-4C42-8556-7636AA2727C4}" dt="2026-06-02T09:11:47.329" v="1314" actId="20577"/>
        <pc:sldMkLst>
          <pc:docMk/>
          <pc:sldMk cId="2246728682" sldId="265"/>
        </pc:sldMkLst>
        <pc:spChg chg="mod">
          <ac:chgData name="Gemma TOMKINSON" userId="3ee5b7f1-26f8-4807-b2f1-3dad9a04d194" providerId="ADAL" clId="{82C4869A-CCC2-4C42-8556-7636AA2727C4}" dt="2026-06-02T09:11:47.329" v="1314" actId="20577"/>
          <ac:spMkLst>
            <pc:docMk/>
            <pc:sldMk cId="2246728682" sldId="265"/>
            <ac:spMk id="2" creationId="{1848B921-34E1-8F68-A09C-61F6B9382BCB}"/>
          </ac:spMkLst>
        </pc:spChg>
      </pc:sldChg>
      <pc:sldChg chg="modSp mod">
        <pc:chgData name="Gemma TOMKINSON" userId="3ee5b7f1-26f8-4807-b2f1-3dad9a04d194" providerId="ADAL" clId="{82C4869A-CCC2-4C42-8556-7636AA2727C4}" dt="2026-06-02T09:12:00.226" v="1317" actId="20577"/>
        <pc:sldMkLst>
          <pc:docMk/>
          <pc:sldMk cId="4228136963" sldId="266"/>
        </pc:sldMkLst>
        <pc:spChg chg="mod">
          <ac:chgData name="Gemma TOMKINSON" userId="3ee5b7f1-26f8-4807-b2f1-3dad9a04d194" providerId="ADAL" clId="{82C4869A-CCC2-4C42-8556-7636AA2727C4}" dt="2026-06-02T09:12:00.226" v="1317" actId="20577"/>
          <ac:spMkLst>
            <pc:docMk/>
            <pc:sldMk cId="4228136963" sldId="266"/>
            <ac:spMk id="3" creationId="{FEE1F827-2FA3-8A2D-2A18-B07D294E6EF1}"/>
          </ac:spMkLst>
        </pc:spChg>
        <pc:picChg chg="mod">
          <ac:chgData name="Gemma TOMKINSON" userId="3ee5b7f1-26f8-4807-b2f1-3dad9a04d194" providerId="ADAL" clId="{82C4869A-CCC2-4C42-8556-7636AA2727C4}" dt="2026-05-06T08:09:42.291" v="203" actId="1076"/>
          <ac:picMkLst>
            <pc:docMk/>
            <pc:sldMk cId="4228136963" sldId="266"/>
            <ac:picMk id="6" creationId="{8FECA496-1A7D-8CE3-C722-528C6018E897}"/>
          </ac:picMkLst>
        </pc:picChg>
      </pc:sldChg>
      <pc:sldChg chg="addSp delSp modSp mod">
        <pc:chgData name="Gemma TOMKINSON" userId="3ee5b7f1-26f8-4807-b2f1-3dad9a04d194" providerId="ADAL" clId="{82C4869A-CCC2-4C42-8556-7636AA2727C4}" dt="2026-05-12T08:31:15.858" v="1263" actId="14100"/>
        <pc:sldMkLst>
          <pc:docMk/>
          <pc:sldMk cId="1873766684" sldId="268"/>
        </pc:sldMkLst>
        <pc:spChg chg="mod">
          <ac:chgData name="Gemma TOMKINSON" userId="3ee5b7f1-26f8-4807-b2f1-3dad9a04d194" providerId="ADAL" clId="{82C4869A-CCC2-4C42-8556-7636AA2727C4}" dt="2026-05-06T08:06:50.272" v="95" actId="20577"/>
          <ac:spMkLst>
            <pc:docMk/>
            <pc:sldMk cId="1873766684" sldId="268"/>
            <ac:spMk id="2" creationId="{353CE27C-75A5-30AE-BBE7-E442ECD39E72}"/>
          </ac:spMkLst>
        </pc:spChg>
        <pc:picChg chg="add mod">
          <ac:chgData name="Gemma TOMKINSON" userId="3ee5b7f1-26f8-4807-b2f1-3dad9a04d194" providerId="ADAL" clId="{82C4869A-CCC2-4C42-8556-7636AA2727C4}" dt="2026-05-12T08:31:15.858" v="1263" actId="14100"/>
          <ac:picMkLst>
            <pc:docMk/>
            <pc:sldMk cId="1873766684" sldId="268"/>
            <ac:picMk id="5" creationId="{F3EE20E8-444B-3C50-BA4B-8A852640B673}"/>
          </ac:picMkLst>
        </pc:picChg>
      </pc:sldChg>
      <pc:sldChg chg="modSp add mod">
        <pc:chgData name="Gemma TOMKINSON" userId="3ee5b7f1-26f8-4807-b2f1-3dad9a04d194" providerId="ADAL" clId="{82C4869A-CCC2-4C42-8556-7636AA2727C4}" dt="2026-05-08T10:53:38.579" v="1236" actId="113"/>
        <pc:sldMkLst>
          <pc:docMk/>
          <pc:sldMk cId="3798848263" sldId="269"/>
        </pc:sldMkLst>
        <pc:spChg chg="mod">
          <ac:chgData name="Gemma TOMKINSON" userId="3ee5b7f1-26f8-4807-b2f1-3dad9a04d194" providerId="ADAL" clId="{82C4869A-CCC2-4C42-8556-7636AA2727C4}" dt="2026-05-08T10:53:38.579" v="1236" actId="113"/>
          <ac:spMkLst>
            <pc:docMk/>
            <pc:sldMk cId="3798848263" sldId="269"/>
            <ac:spMk id="2" creationId="{826A1F2E-6D20-A406-4A07-ED370560882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61257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47690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399441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65463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21914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50026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506334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5549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899576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42706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78892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6/2/2026</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03840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6/2/2026</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41203262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2" r:id="rId6"/>
    <p:sldLayoutId id="2147483727" r:id="rId7"/>
    <p:sldLayoutId id="2147483728" r:id="rId8"/>
    <p:sldLayoutId id="2147483729" r:id="rId9"/>
    <p:sldLayoutId id="2147483730" r:id="rId10"/>
    <p:sldLayoutId id="2147483731" r:id="rId11"/>
    <p:sldLayoutId id="2147483733"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manoradventure.com/culmington-manor.ph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64E0904-5ABD-4DC7-8562-C38580C95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Jigsaw puzzles in plastic figures">
            <a:extLst>
              <a:ext uri="{FF2B5EF4-FFF2-40B4-BE49-F238E27FC236}">
                <a16:creationId xmlns:a16="http://schemas.microsoft.com/office/drawing/2014/main" id="{AB4D64C5-52B4-30BA-856C-762BEBA1951C}"/>
              </a:ext>
            </a:extLst>
          </p:cNvPr>
          <p:cNvPicPr>
            <a:picLocks noChangeAspect="1"/>
          </p:cNvPicPr>
          <p:nvPr/>
        </p:nvPicPr>
        <p:blipFill>
          <a:blip r:embed="rId2"/>
          <a:srcRect t="5051" b="13721"/>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E6BB6884-8B15-004C-0529-1FD960E61A29}"/>
              </a:ext>
            </a:extLst>
          </p:cNvPr>
          <p:cNvSpPr>
            <a:spLocks noGrp="1"/>
          </p:cNvSpPr>
          <p:nvPr>
            <p:ph type="ctrTitle"/>
          </p:nvPr>
        </p:nvSpPr>
        <p:spPr>
          <a:xfrm>
            <a:off x="6095999" y="3834174"/>
            <a:ext cx="5257800" cy="1701570"/>
          </a:xfrm>
        </p:spPr>
        <p:txBody>
          <a:bodyPr anchor="b">
            <a:normAutofit/>
          </a:bodyPr>
          <a:lstStyle/>
          <a:p>
            <a:r>
              <a:rPr lang="en-GB" sz="7200" i="0">
                <a:latin typeface="Kinetic Letters Joined" pitchFamily="50" charset="0"/>
              </a:rPr>
              <a:t>Manor Adventure</a:t>
            </a:r>
          </a:p>
        </p:txBody>
      </p:sp>
      <p:sp>
        <p:nvSpPr>
          <p:cNvPr id="3" name="Subtitle 2">
            <a:extLst>
              <a:ext uri="{FF2B5EF4-FFF2-40B4-BE49-F238E27FC236}">
                <a16:creationId xmlns:a16="http://schemas.microsoft.com/office/drawing/2014/main" id="{2EFF3E4E-911C-9286-768E-4A6D7AE849AD}"/>
              </a:ext>
            </a:extLst>
          </p:cNvPr>
          <p:cNvSpPr>
            <a:spLocks noGrp="1"/>
          </p:cNvSpPr>
          <p:nvPr>
            <p:ph type="subTitle" idx="1"/>
          </p:nvPr>
        </p:nvSpPr>
        <p:spPr>
          <a:xfrm>
            <a:off x="6096000" y="5592499"/>
            <a:ext cx="5147960" cy="646785"/>
          </a:xfrm>
        </p:spPr>
        <p:txBody>
          <a:bodyPr>
            <a:normAutofit/>
          </a:bodyPr>
          <a:lstStyle/>
          <a:p>
            <a:r>
              <a:rPr lang="en-GB" sz="3600" dirty="0">
                <a:latin typeface="Kinetic Letters Joined" pitchFamily="50" charset="0"/>
              </a:rPr>
              <a:t>WEDS 17</a:t>
            </a:r>
            <a:r>
              <a:rPr lang="en-GB" sz="3600" baseline="30000" dirty="0">
                <a:latin typeface="Kinetic Letters Joined" pitchFamily="50" charset="0"/>
              </a:rPr>
              <a:t>th</a:t>
            </a:r>
            <a:r>
              <a:rPr lang="en-GB" sz="3600" dirty="0">
                <a:latin typeface="Kinetic Letters Joined" pitchFamily="50" charset="0"/>
              </a:rPr>
              <a:t> – FRI 19</a:t>
            </a:r>
            <a:r>
              <a:rPr lang="en-GB" sz="3600" baseline="30000" dirty="0">
                <a:latin typeface="Kinetic Letters Joined" pitchFamily="50" charset="0"/>
              </a:rPr>
              <a:t>th</a:t>
            </a:r>
            <a:r>
              <a:rPr lang="en-GB" sz="3600" dirty="0">
                <a:latin typeface="Kinetic Letters Joined" pitchFamily="50" charset="0"/>
              </a:rPr>
              <a:t> June 2026</a:t>
            </a:r>
          </a:p>
        </p:txBody>
      </p:sp>
      <p:pic>
        <p:nvPicPr>
          <p:cNvPr id="5" name="Picture 4">
            <a:extLst>
              <a:ext uri="{FF2B5EF4-FFF2-40B4-BE49-F238E27FC236}">
                <a16:creationId xmlns:a16="http://schemas.microsoft.com/office/drawing/2014/main" id="{ABAF5EE5-9862-D0C6-0FE4-4CDDA3F9A750}"/>
              </a:ext>
            </a:extLst>
          </p:cNvPr>
          <p:cNvPicPr>
            <a:picLocks noChangeAspect="1"/>
          </p:cNvPicPr>
          <p:nvPr/>
        </p:nvPicPr>
        <p:blipFill>
          <a:blip r:embed="rId3"/>
          <a:stretch>
            <a:fillRect/>
          </a:stretch>
        </p:blipFill>
        <p:spPr>
          <a:xfrm>
            <a:off x="7608623" y="2791960"/>
            <a:ext cx="1692799" cy="1701570"/>
          </a:xfrm>
          <a:prstGeom prst="rect">
            <a:avLst/>
          </a:prstGeom>
        </p:spPr>
      </p:pic>
    </p:spTree>
    <p:extLst>
      <p:ext uri="{BB962C8B-B14F-4D97-AF65-F5344CB8AC3E}">
        <p14:creationId xmlns:p14="http://schemas.microsoft.com/office/powerpoint/2010/main" val="1821978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5564D-2E7D-90C0-4364-529D99BA17B9}"/>
              </a:ext>
            </a:extLst>
          </p:cNvPr>
          <p:cNvSpPr>
            <a:spLocks noGrp="1"/>
          </p:cNvSpPr>
          <p:nvPr>
            <p:ph type="title"/>
          </p:nvPr>
        </p:nvSpPr>
        <p:spPr/>
        <p:txBody>
          <a:bodyPr>
            <a:normAutofit/>
          </a:bodyPr>
          <a:lstStyle/>
          <a:p>
            <a:r>
              <a:rPr lang="en-GB" sz="7200" i="0">
                <a:latin typeface="Kinetic Letters Joined" pitchFamily="50" charset="0"/>
              </a:rPr>
              <a:t>Manor Adventure – </a:t>
            </a:r>
            <a:r>
              <a:rPr lang="en-GB" sz="7200" i="0" err="1">
                <a:latin typeface="Kinetic Letters Joined" pitchFamily="50" charset="0"/>
              </a:rPr>
              <a:t>Culmington</a:t>
            </a:r>
            <a:r>
              <a:rPr lang="en-GB" sz="7200" i="0">
                <a:latin typeface="Kinetic Letters Joined" pitchFamily="50" charset="0"/>
              </a:rPr>
              <a:t> Manor</a:t>
            </a:r>
          </a:p>
        </p:txBody>
      </p:sp>
      <p:sp>
        <p:nvSpPr>
          <p:cNvPr id="3" name="Content Placeholder 2">
            <a:extLst>
              <a:ext uri="{FF2B5EF4-FFF2-40B4-BE49-F238E27FC236}">
                <a16:creationId xmlns:a16="http://schemas.microsoft.com/office/drawing/2014/main" id="{896E98B1-79AB-EC23-3028-BB867CD0EF98}"/>
              </a:ext>
            </a:extLst>
          </p:cNvPr>
          <p:cNvSpPr>
            <a:spLocks noGrp="1"/>
          </p:cNvSpPr>
          <p:nvPr>
            <p:ph idx="1"/>
          </p:nvPr>
        </p:nvSpPr>
        <p:spPr/>
        <p:txBody>
          <a:bodyPr>
            <a:normAutofit fontScale="85000" lnSpcReduction="10000"/>
          </a:bodyPr>
          <a:lstStyle/>
          <a:p>
            <a:pPr>
              <a:spcAft>
                <a:spcPts val="1500"/>
              </a:spcAft>
            </a:pPr>
            <a:r>
              <a:rPr lang="en-GB" sz="3000" b="0" i="0" err="1">
                <a:solidFill>
                  <a:srgbClr val="555555"/>
                </a:solidFill>
                <a:effectLst/>
                <a:latin typeface="Kinetic Letters Joined" pitchFamily="50" charset="0"/>
              </a:rPr>
              <a:t>Culmington</a:t>
            </a:r>
            <a:r>
              <a:rPr lang="en-GB" sz="3000" b="0" i="0">
                <a:solidFill>
                  <a:srgbClr val="555555"/>
                </a:solidFill>
                <a:effectLst/>
                <a:latin typeface="Kinetic Letters Joined" pitchFamily="50" charset="0"/>
              </a:rPr>
              <a:t> Manor offers exceptional facilities within a 100 acre estate in an area of outstanding natural beauty in the South Shropshire countryside. </a:t>
            </a:r>
            <a:r>
              <a:rPr lang="en-GB" sz="3000">
                <a:solidFill>
                  <a:srgbClr val="555555"/>
                </a:solidFill>
                <a:latin typeface="Kinetic Letters Joined" pitchFamily="50" charset="0"/>
              </a:rPr>
              <a:t>The</a:t>
            </a:r>
            <a:r>
              <a:rPr lang="en-GB" sz="3000" b="0" i="0">
                <a:solidFill>
                  <a:srgbClr val="555555"/>
                </a:solidFill>
                <a:effectLst/>
                <a:latin typeface="Kinetic Letters Joined" pitchFamily="50" charset="0"/>
              </a:rPr>
              <a:t> superb estate is located close to the Welsh borders and nine miles from the historical town of Ludlow. The grounds consist of woodlands, fields, and gardens inhabited by an abundance of wildlife.</a:t>
            </a:r>
          </a:p>
          <a:p>
            <a:pPr algn="l">
              <a:spcAft>
                <a:spcPts val="1500"/>
              </a:spcAft>
            </a:pPr>
            <a:r>
              <a:rPr lang="en-GB" sz="3000" b="0" i="0">
                <a:solidFill>
                  <a:srgbClr val="555555"/>
                </a:solidFill>
                <a:effectLst/>
                <a:latin typeface="Kinetic Letters Joined" pitchFamily="50" charset="0"/>
              </a:rPr>
              <a:t>Hidden away in the </a:t>
            </a:r>
            <a:r>
              <a:rPr lang="en-GB" sz="3000" b="0" i="0" err="1">
                <a:solidFill>
                  <a:srgbClr val="555555"/>
                </a:solidFill>
                <a:effectLst/>
                <a:latin typeface="Kinetic Letters Joined" pitchFamily="50" charset="0"/>
              </a:rPr>
              <a:t>Corvedale</a:t>
            </a:r>
            <a:r>
              <a:rPr lang="en-GB" sz="3000" b="0" i="0">
                <a:solidFill>
                  <a:srgbClr val="555555"/>
                </a:solidFill>
                <a:effectLst/>
                <a:latin typeface="Kinetic Letters Joined" pitchFamily="50" charset="0"/>
              </a:rPr>
              <a:t> Valley, the estate provides a safe and secure environment for schools to enjoy outdoor pursuits. The centre operates within a very compact central area with the majority of activities taking place within 15 acres surrounded by the various accommodation options.</a:t>
            </a:r>
          </a:p>
          <a:p>
            <a:endParaRPr lang="en-GB">
              <a:hlinkClick r:id="rId2"/>
            </a:endParaRPr>
          </a:p>
          <a:p>
            <a:r>
              <a:rPr lang="en-GB">
                <a:latin typeface="Kinetic Letters Joined" pitchFamily="50" charset="0"/>
                <a:hlinkClick r:id="rId2"/>
              </a:rPr>
              <a:t>https://www.manoradventure.com/culmington-manor.php</a:t>
            </a:r>
            <a:endParaRPr lang="en-GB">
              <a:latin typeface="Kinetic Letters Joined" pitchFamily="50" charset="0"/>
            </a:endParaRPr>
          </a:p>
          <a:p>
            <a:endParaRPr lang="en-GB"/>
          </a:p>
          <a:p>
            <a:endParaRPr lang="en-GB"/>
          </a:p>
        </p:txBody>
      </p:sp>
      <p:pic>
        <p:nvPicPr>
          <p:cNvPr id="5" name="Picture 4">
            <a:extLst>
              <a:ext uri="{FF2B5EF4-FFF2-40B4-BE49-F238E27FC236}">
                <a16:creationId xmlns:a16="http://schemas.microsoft.com/office/drawing/2014/main" id="{3223360A-5EF4-F5A1-3657-B450303278BA}"/>
              </a:ext>
            </a:extLst>
          </p:cNvPr>
          <p:cNvPicPr>
            <a:picLocks noChangeAspect="1"/>
          </p:cNvPicPr>
          <p:nvPr/>
        </p:nvPicPr>
        <p:blipFill>
          <a:blip r:embed="rId3"/>
          <a:stretch>
            <a:fillRect/>
          </a:stretch>
        </p:blipFill>
        <p:spPr>
          <a:xfrm>
            <a:off x="8079986" y="5731975"/>
            <a:ext cx="3639058" cy="685896"/>
          </a:xfrm>
          <a:prstGeom prst="rect">
            <a:avLst/>
          </a:prstGeom>
        </p:spPr>
      </p:pic>
    </p:spTree>
    <p:extLst>
      <p:ext uri="{BB962C8B-B14F-4D97-AF65-F5344CB8AC3E}">
        <p14:creationId xmlns:p14="http://schemas.microsoft.com/office/powerpoint/2010/main" val="1551656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56C6CD8-B510-4AB7-9DA1-192732C63541}"/>
              </a:ext>
            </a:extLst>
          </p:cNvPr>
          <p:cNvPicPr>
            <a:picLocks noGrp="1" noChangeAspect="1"/>
          </p:cNvPicPr>
          <p:nvPr>
            <p:ph idx="1"/>
          </p:nvPr>
        </p:nvPicPr>
        <p:blipFill>
          <a:blip r:embed="rId2"/>
          <a:stretch>
            <a:fillRect/>
          </a:stretch>
        </p:blipFill>
        <p:spPr>
          <a:xfrm>
            <a:off x="634595" y="432079"/>
            <a:ext cx="10922809" cy="5828044"/>
          </a:xfrm>
        </p:spPr>
      </p:pic>
    </p:spTree>
    <p:extLst>
      <p:ext uri="{BB962C8B-B14F-4D97-AF65-F5344CB8AC3E}">
        <p14:creationId xmlns:p14="http://schemas.microsoft.com/office/powerpoint/2010/main" val="1592855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35102-F8B6-85B8-FF06-8877474A6155}"/>
              </a:ext>
            </a:extLst>
          </p:cNvPr>
          <p:cNvSpPr>
            <a:spLocks noGrp="1"/>
          </p:cNvSpPr>
          <p:nvPr>
            <p:ph type="title"/>
          </p:nvPr>
        </p:nvSpPr>
        <p:spPr>
          <a:xfrm>
            <a:off x="992222" y="428017"/>
            <a:ext cx="9961122" cy="5817140"/>
          </a:xfrm>
        </p:spPr>
        <p:txBody>
          <a:bodyPr>
            <a:normAutofit/>
          </a:bodyPr>
          <a:lstStyle/>
          <a:p>
            <a:r>
              <a:rPr lang="en-GB" sz="4800" i="0" dirty="0">
                <a:latin typeface="Kinetic Letters Joined" pitchFamily="50" charset="0"/>
              </a:rPr>
              <a:t>Timings:</a:t>
            </a:r>
            <a:br>
              <a:rPr lang="en-GB" sz="4800" i="0" dirty="0">
                <a:latin typeface="Kinetic Letters Joined" pitchFamily="50" charset="0"/>
              </a:rPr>
            </a:br>
            <a:br>
              <a:rPr lang="en-GB" sz="4800" i="0" dirty="0">
                <a:latin typeface="Kinetic Letters Joined" pitchFamily="50" charset="0"/>
              </a:rPr>
            </a:br>
            <a:r>
              <a:rPr lang="en-GB" sz="4800" i="0" dirty="0">
                <a:latin typeface="Kinetic Letters Joined" pitchFamily="50" charset="0"/>
              </a:rPr>
              <a:t>Leave school at 1pm (approx.) on Wednesday 17th </a:t>
            </a:r>
            <a:br>
              <a:rPr lang="en-GB" sz="4800" i="0" dirty="0">
                <a:latin typeface="Kinetic Letters Joined" pitchFamily="50" charset="0"/>
              </a:rPr>
            </a:br>
            <a:r>
              <a:rPr lang="en-GB" sz="4800" i="0" dirty="0">
                <a:latin typeface="Kinetic Letters Joined" pitchFamily="50" charset="0"/>
              </a:rPr>
              <a:t>Arrive at Manor Adventure at 2.30pm</a:t>
            </a:r>
            <a:br>
              <a:rPr lang="en-GB" sz="4800" i="0" dirty="0">
                <a:latin typeface="Kinetic Letters Joined" pitchFamily="50" charset="0"/>
              </a:rPr>
            </a:br>
            <a:br>
              <a:rPr lang="en-GB" sz="4800" i="0" dirty="0">
                <a:latin typeface="Kinetic Letters Joined" pitchFamily="50" charset="0"/>
              </a:rPr>
            </a:br>
            <a:r>
              <a:rPr lang="en-GB" sz="4800" i="0" dirty="0">
                <a:latin typeface="Kinetic Letters Joined" pitchFamily="50" charset="0"/>
              </a:rPr>
              <a:t>Leave Manor Adventure at 1.30pm on Friday 19th</a:t>
            </a:r>
            <a:br>
              <a:rPr lang="en-GB" sz="4800" i="0" dirty="0">
                <a:latin typeface="Kinetic Letters Joined" pitchFamily="50" charset="0"/>
              </a:rPr>
            </a:br>
            <a:r>
              <a:rPr lang="en-GB" sz="4800" i="0" dirty="0">
                <a:latin typeface="Kinetic Letters Joined" pitchFamily="50" charset="0"/>
              </a:rPr>
              <a:t>Arrive back at school by 3pm </a:t>
            </a:r>
            <a:br>
              <a:rPr lang="en-GB" sz="4800" i="0" dirty="0">
                <a:latin typeface="Kinetic Letters Joined" pitchFamily="50" charset="0"/>
              </a:rPr>
            </a:br>
            <a:r>
              <a:rPr lang="en-GB" sz="4800" i="0" dirty="0">
                <a:latin typeface="Kinetic Letters Joined" pitchFamily="50" charset="0"/>
              </a:rPr>
              <a:t>(ready for normal collection time)</a:t>
            </a:r>
          </a:p>
        </p:txBody>
      </p:sp>
    </p:spTree>
    <p:extLst>
      <p:ext uri="{BB962C8B-B14F-4D97-AF65-F5344CB8AC3E}">
        <p14:creationId xmlns:p14="http://schemas.microsoft.com/office/powerpoint/2010/main" val="2772109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useBgFill="1">
        <p:nvSpPr>
          <p:cNvPr id="10" name="Rectangle 9">
            <a:extLst>
              <a:ext uri="{FF2B5EF4-FFF2-40B4-BE49-F238E27FC236}">
                <a16:creationId xmlns:a16="http://schemas.microsoft.com/office/drawing/2014/main" id="{ED894347-C9A9-4BFD-8A6D-05A2B0CDD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84ED281-4082-46F9-86EE-D78901367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
            <a:ext cx="9379192" cy="4251280"/>
          </a:xfrm>
          <a:custGeom>
            <a:avLst/>
            <a:gdLst>
              <a:gd name="connsiteX0" fmla="*/ 9379192 w 9379192"/>
              <a:gd name="connsiteY0" fmla="*/ 3752527 h 3752527"/>
              <a:gd name="connsiteX1" fmla="*/ 3293459 w 9379192"/>
              <a:gd name="connsiteY1" fmla="*/ 3752527 h 3752527"/>
              <a:gd name="connsiteX2" fmla="*/ 3297156 w 9379192"/>
              <a:gd name="connsiteY2" fmla="*/ 3752055 h 3752527"/>
              <a:gd name="connsiteX3" fmla="*/ 3642095 w 9379192"/>
              <a:gd name="connsiteY3" fmla="*/ 3690141 h 3752527"/>
              <a:gd name="connsiteX4" fmla="*/ 2307659 w 9379192"/>
              <a:gd name="connsiteY4" fmla="*/ 3500267 h 3752527"/>
              <a:gd name="connsiteX5" fmla="*/ 2383194 w 9379192"/>
              <a:gd name="connsiteY5" fmla="*/ 3475501 h 3752527"/>
              <a:gd name="connsiteX6" fmla="*/ 2237161 w 9379192"/>
              <a:gd name="connsiteY6" fmla="*/ 3376437 h 3752527"/>
              <a:gd name="connsiteX7" fmla="*/ 1637924 w 9379192"/>
              <a:gd name="connsiteY7" fmla="*/ 3219585 h 3752527"/>
              <a:gd name="connsiteX8" fmla="*/ 2383194 w 9379192"/>
              <a:gd name="connsiteY8" fmla="*/ 2955415 h 3752527"/>
              <a:gd name="connsiteX9" fmla="*/ 1542249 w 9379192"/>
              <a:gd name="connsiteY9" fmla="*/ 2596307 h 3752527"/>
              <a:gd name="connsiteX10" fmla="*/ 1114221 w 9379192"/>
              <a:gd name="connsiteY10" fmla="*/ 2509625 h 3752527"/>
              <a:gd name="connsiteX11" fmla="*/ 2524191 w 9379192"/>
              <a:gd name="connsiteY11" fmla="*/ 2059708 h 3752527"/>
              <a:gd name="connsiteX12" fmla="*/ 238027 w 9379192"/>
              <a:gd name="connsiteY12" fmla="*/ 1836815 h 3752527"/>
              <a:gd name="connsiteX13" fmla="*/ 424343 w 9379192"/>
              <a:gd name="connsiteY13" fmla="*/ 1746006 h 3752527"/>
              <a:gd name="connsiteX14" fmla="*/ 1844384 w 9379192"/>
              <a:gd name="connsiteY14" fmla="*/ 1770772 h 3752527"/>
              <a:gd name="connsiteX15" fmla="*/ 2081058 w 9379192"/>
              <a:gd name="connsiteY15" fmla="*/ 1700602 h 3752527"/>
              <a:gd name="connsiteX16" fmla="*/ 1844384 w 9379192"/>
              <a:gd name="connsiteY16" fmla="*/ 1589154 h 3752527"/>
              <a:gd name="connsiteX17" fmla="*/ 922869 w 9379192"/>
              <a:gd name="connsiteY17" fmla="*/ 1506601 h 3752527"/>
              <a:gd name="connsiteX18" fmla="*/ 681160 w 9379192"/>
              <a:gd name="connsiteY18" fmla="*/ 1320855 h 3752527"/>
              <a:gd name="connsiteX19" fmla="*/ 273276 w 9379192"/>
              <a:gd name="connsiteY19" fmla="*/ 1106216 h 3752527"/>
              <a:gd name="connsiteX20" fmla="*/ 555269 w 9379192"/>
              <a:gd name="connsiteY20" fmla="*/ 928727 h 3752527"/>
              <a:gd name="connsiteX21" fmla="*/ 97029 w 9379192"/>
              <a:gd name="connsiteY21" fmla="*/ 664555 h 3752527"/>
              <a:gd name="connsiteX22" fmla="*/ 227955 w 9379192"/>
              <a:gd name="connsiteY22" fmla="*/ 317831 h 3752527"/>
              <a:gd name="connsiteX23" fmla="*/ 998402 w 9379192"/>
              <a:gd name="connsiteY23" fmla="*/ 235277 h 3752527"/>
              <a:gd name="connsiteX24" fmla="*/ 2030701 w 9379192"/>
              <a:gd name="connsiteY24" fmla="*/ 115575 h 3752527"/>
              <a:gd name="connsiteX25" fmla="*/ 3068036 w 9379192"/>
              <a:gd name="connsiteY25" fmla="*/ 12383 h 3752527"/>
              <a:gd name="connsiteX26" fmla="*/ 4105370 w 9379192"/>
              <a:gd name="connsiteY26" fmla="*/ 12383 h 3752527"/>
              <a:gd name="connsiteX27" fmla="*/ 4402472 w 9379192"/>
              <a:gd name="connsiteY27" fmla="*/ 20638 h 3752527"/>
              <a:gd name="connsiteX28" fmla="*/ 4407507 w 9379192"/>
              <a:gd name="connsiteY28" fmla="*/ 20638 h 3752527"/>
              <a:gd name="connsiteX29" fmla="*/ 5696622 w 9379192"/>
              <a:gd name="connsiteY29" fmla="*/ 57788 h 3752527"/>
              <a:gd name="connsiteX30" fmla="*/ 6175004 w 9379192"/>
              <a:gd name="connsiteY30" fmla="*/ 61915 h 3752527"/>
              <a:gd name="connsiteX31" fmla="*/ 7212339 w 9379192"/>
              <a:gd name="connsiteY31" fmla="*/ 66042 h 3752527"/>
              <a:gd name="connsiteX32" fmla="*/ 8244638 w 9379192"/>
              <a:gd name="connsiteY32" fmla="*/ 49532 h 3752527"/>
              <a:gd name="connsiteX33" fmla="*/ 9292044 w 9379192"/>
              <a:gd name="connsiteY33" fmla="*/ 0 h 3752527"/>
              <a:gd name="connsiteX34" fmla="*/ 9379192 w 9379192"/>
              <a:gd name="connsiteY34" fmla="*/ 2762 h 3752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379192" h="3752527">
                <a:moveTo>
                  <a:pt x="9379192" y="3752527"/>
                </a:moveTo>
                <a:lnTo>
                  <a:pt x="3293459" y="3752527"/>
                </a:lnTo>
                <a:lnTo>
                  <a:pt x="3297156" y="3752055"/>
                </a:lnTo>
                <a:cubicBezTo>
                  <a:pt x="3412975" y="3736577"/>
                  <a:pt x="3551454" y="3714906"/>
                  <a:pt x="3642095" y="3690141"/>
                </a:cubicBezTo>
                <a:cubicBezTo>
                  <a:pt x="3380244" y="3686012"/>
                  <a:pt x="2347945" y="3529162"/>
                  <a:pt x="2307659" y="3500267"/>
                </a:cubicBezTo>
                <a:cubicBezTo>
                  <a:pt x="2327803" y="3492012"/>
                  <a:pt x="2358017" y="3483757"/>
                  <a:pt x="2383194" y="3475501"/>
                </a:cubicBezTo>
                <a:cubicBezTo>
                  <a:pt x="2327803" y="3450736"/>
                  <a:pt x="2282482" y="3421842"/>
                  <a:pt x="2237161" y="3376437"/>
                </a:cubicBezTo>
                <a:cubicBezTo>
                  <a:pt x="2091129" y="3223714"/>
                  <a:pt x="1844384" y="3277374"/>
                  <a:pt x="1637924" y="3219585"/>
                </a:cubicBezTo>
                <a:cubicBezTo>
                  <a:pt x="1768850" y="2897627"/>
                  <a:pt x="2116307" y="3017329"/>
                  <a:pt x="2383194" y="2955415"/>
                </a:cubicBezTo>
                <a:cubicBezTo>
                  <a:pt x="1683245" y="2765541"/>
                  <a:pt x="1819207" y="2666477"/>
                  <a:pt x="1542249" y="2596307"/>
                </a:cubicBezTo>
                <a:cubicBezTo>
                  <a:pt x="1194791" y="2509625"/>
                  <a:pt x="1114221" y="2509625"/>
                  <a:pt x="1114221" y="2509625"/>
                </a:cubicBezTo>
                <a:cubicBezTo>
                  <a:pt x="1522105" y="2245455"/>
                  <a:pt x="2010559" y="2530264"/>
                  <a:pt x="2524191" y="2059708"/>
                </a:cubicBezTo>
                <a:cubicBezTo>
                  <a:pt x="2030701" y="1993667"/>
                  <a:pt x="555269" y="1960645"/>
                  <a:pt x="238027" y="1836815"/>
                </a:cubicBezTo>
                <a:cubicBezTo>
                  <a:pt x="358880" y="1882219"/>
                  <a:pt x="368952" y="1746006"/>
                  <a:pt x="424343" y="1746006"/>
                </a:cubicBezTo>
                <a:cubicBezTo>
                  <a:pt x="892655" y="1741879"/>
                  <a:pt x="1371037" y="1820305"/>
                  <a:pt x="1844384" y="1770772"/>
                </a:cubicBezTo>
                <a:cubicBezTo>
                  <a:pt x="1929989" y="1766645"/>
                  <a:pt x="2065951" y="1803793"/>
                  <a:pt x="2081058" y="1700602"/>
                </a:cubicBezTo>
                <a:cubicBezTo>
                  <a:pt x="2096164" y="1572644"/>
                  <a:pt x="1919919" y="1601537"/>
                  <a:pt x="1844384" y="1589154"/>
                </a:cubicBezTo>
                <a:cubicBezTo>
                  <a:pt x="1537212" y="1547877"/>
                  <a:pt x="1235076" y="1531367"/>
                  <a:pt x="922869" y="1506601"/>
                </a:cubicBezTo>
                <a:cubicBezTo>
                  <a:pt x="791943" y="1494218"/>
                  <a:pt x="630804" y="1518984"/>
                  <a:pt x="681160" y="1320855"/>
                </a:cubicBezTo>
                <a:cubicBezTo>
                  <a:pt x="640874" y="1130983"/>
                  <a:pt x="399166" y="1197025"/>
                  <a:pt x="273276" y="1106216"/>
                </a:cubicBezTo>
                <a:cubicBezTo>
                  <a:pt x="333703" y="998897"/>
                  <a:pt x="504913" y="1073196"/>
                  <a:pt x="555269" y="928727"/>
                </a:cubicBezTo>
                <a:cubicBezTo>
                  <a:pt x="313560" y="974131"/>
                  <a:pt x="338738" y="660428"/>
                  <a:pt x="97029" y="664555"/>
                </a:cubicBezTo>
                <a:cubicBezTo>
                  <a:pt x="-104395" y="478810"/>
                  <a:pt x="41638" y="388001"/>
                  <a:pt x="227955" y="317831"/>
                </a:cubicBezTo>
                <a:cubicBezTo>
                  <a:pt x="469664" y="231150"/>
                  <a:pt x="736551" y="251788"/>
                  <a:pt x="998402" y="235277"/>
                </a:cubicBezTo>
                <a:cubicBezTo>
                  <a:pt x="1345860" y="198128"/>
                  <a:pt x="1678209" y="111447"/>
                  <a:pt x="2030701" y="115575"/>
                </a:cubicBezTo>
                <a:cubicBezTo>
                  <a:pt x="2363052" y="28893"/>
                  <a:pt x="2730650" y="123829"/>
                  <a:pt x="3068036" y="12383"/>
                </a:cubicBezTo>
                <a:cubicBezTo>
                  <a:pt x="3410457" y="12383"/>
                  <a:pt x="3757914" y="12383"/>
                  <a:pt x="4105370" y="12383"/>
                </a:cubicBezTo>
                <a:cubicBezTo>
                  <a:pt x="4206084" y="16510"/>
                  <a:pt x="4301759" y="16510"/>
                  <a:pt x="4402472" y="20638"/>
                </a:cubicBezTo>
                <a:cubicBezTo>
                  <a:pt x="4402472" y="20638"/>
                  <a:pt x="4407507" y="20638"/>
                  <a:pt x="4407507" y="20638"/>
                </a:cubicBezTo>
                <a:cubicBezTo>
                  <a:pt x="4840570" y="33022"/>
                  <a:pt x="5268596" y="41276"/>
                  <a:pt x="5696622" y="57788"/>
                </a:cubicBezTo>
                <a:cubicBezTo>
                  <a:pt x="5857761" y="57788"/>
                  <a:pt x="6013864" y="61915"/>
                  <a:pt x="6175004" y="61915"/>
                </a:cubicBezTo>
                <a:cubicBezTo>
                  <a:pt x="6517425" y="82553"/>
                  <a:pt x="6864883" y="94936"/>
                  <a:pt x="7212339" y="66042"/>
                </a:cubicBezTo>
                <a:cubicBezTo>
                  <a:pt x="7559796" y="90809"/>
                  <a:pt x="7897182" y="74298"/>
                  <a:pt x="8244638" y="49532"/>
                </a:cubicBezTo>
                <a:cubicBezTo>
                  <a:pt x="8597130" y="78426"/>
                  <a:pt x="8944587" y="37149"/>
                  <a:pt x="9292044" y="0"/>
                </a:cubicBezTo>
                <a:lnTo>
                  <a:pt x="9379192" y="2762"/>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a16="http://schemas.microsoft.com/office/drawing/2014/main" id="{5531D9B7-48AB-4407-A9E8-13391FCB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9902" flipV="1">
            <a:off x="5210629" y="4242714"/>
            <a:ext cx="7104297" cy="3137347"/>
          </a:xfrm>
          <a:custGeom>
            <a:avLst/>
            <a:gdLst>
              <a:gd name="connsiteX0" fmla="*/ 6772629 w 7104297"/>
              <a:gd name="connsiteY0" fmla="*/ 3137347 h 3137347"/>
              <a:gd name="connsiteX1" fmla="*/ 7104297 w 7104297"/>
              <a:gd name="connsiteY1" fmla="*/ 1081624 h 3137347"/>
              <a:gd name="connsiteX2" fmla="*/ 400225 w 7104297"/>
              <a:gd name="connsiteY2" fmla="*/ 0 h 3137347"/>
              <a:gd name="connsiteX3" fmla="*/ 277738 w 7104297"/>
              <a:gd name="connsiteY3" fmla="*/ 5048 h 3137347"/>
              <a:gd name="connsiteX4" fmla="*/ 0 w 7104297"/>
              <a:gd name="connsiteY4" fmla="*/ 23585 h 3137347"/>
              <a:gd name="connsiteX5" fmla="*/ 296410 w 7104297"/>
              <a:gd name="connsiteY5" fmla="*/ 136472 h 3137347"/>
              <a:gd name="connsiteX6" fmla="*/ 396403 w 7104297"/>
              <a:gd name="connsiteY6" fmla="*/ 445861 h 3137347"/>
              <a:gd name="connsiteX7" fmla="*/ 760665 w 7104297"/>
              <a:gd name="connsiteY7" fmla="*/ 621461 h 3137347"/>
              <a:gd name="connsiteX8" fmla="*/ 996368 w 7104297"/>
              <a:gd name="connsiteY8" fmla="*/ 684176 h 3137347"/>
              <a:gd name="connsiteX9" fmla="*/ 1535617 w 7104297"/>
              <a:gd name="connsiteY9" fmla="*/ 776157 h 3137347"/>
              <a:gd name="connsiteX10" fmla="*/ 1614185 w 7104297"/>
              <a:gd name="connsiteY10" fmla="*/ 926671 h 3137347"/>
              <a:gd name="connsiteX11" fmla="*/ 1682037 w 7104297"/>
              <a:gd name="connsiteY11" fmla="*/ 1093909 h 3137347"/>
              <a:gd name="connsiteX12" fmla="*/ 1824886 w 7104297"/>
              <a:gd name="connsiteY12" fmla="*/ 1202614 h 3137347"/>
              <a:gd name="connsiteX13" fmla="*/ 714243 w 7104297"/>
              <a:gd name="connsiteY13" fmla="*/ 1185890 h 3137347"/>
              <a:gd name="connsiteX14" fmla="*/ 1967733 w 7104297"/>
              <a:gd name="connsiteY14" fmla="*/ 1537090 h 3137347"/>
              <a:gd name="connsiteX15" fmla="*/ 1857026 w 7104297"/>
              <a:gd name="connsiteY15" fmla="*/ 1675062 h 3137347"/>
              <a:gd name="connsiteX16" fmla="*/ 2542697 w 7104297"/>
              <a:gd name="connsiteY16" fmla="*/ 1863205 h 3137347"/>
              <a:gd name="connsiteX17" fmla="*/ 2174863 w 7104297"/>
              <a:gd name="connsiteY17" fmla="*/ 1884109 h 3137347"/>
              <a:gd name="connsiteX18" fmla="*/ 4314015 w 7104297"/>
              <a:gd name="connsiteY18" fmla="*/ 2670128 h 3137347"/>
              <a:gd name="connsiteX19" fmla="*/ 5430784 w 7104297"/>
              <a:gd name="connsiteY19" fmla="*/ 2889725 h 3137347"/>
              <a:gd name="connsiteX20" fmla="*/ 6613344 w 7104297"/>
              <a:gd name="connsiteY20" fmla="*/ 3108822 h 3137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104297" h="3137347">
                <a:moveTo>
                  <a:pt x="6772629" y="3137347"/>
                </a:moveTo>
                <a:lnTo>
                  <a:pt x="7104297" y="1081624"/>
                </a:lnTo>
                <a:lnTo>
                  <a:pt x="400225" y="0"/>
                </a:lnTo>
                <a:lnTo>
                  <a:pt x="277738" y="5048"/>
                </a:lnTo>
                <a:cubicBezTo>
                  <a:pt x="185423" y="9801"/>
                  <a:pt x="92851" y="15745"/>
                  <a:pt x="0" y="23585"/>
                </a:cubicBezTo>
                <a:cubicBezTo>
                  <a:pt x="96424" y="149013"/>
                  <a:pt x="221416" y="44490"/>
                  <a:pt x="296410" y="136472"/>
                </a:cubicBezTo>
                <a:cubicBezTo>
                  <a:pt x="224986" y="328795"/>
                  <a:pt x="253557" y="433318"/>
                  <a:pt x="396403" y="445861"/>
                </a:cubicBezTo>
                <a:cubicBezTo>
                  <a:pt x="535682" y="458403"/>
                  <a:pt x="685672" y="391507"/>
                  <a:pt x="760665" y="621461"/>
                </a:cubicBezTo>
                <a:cubicBezTo>
                  <a:pt x="782093" y="692537"/>
                  <a:pt x="914229" y="671633"/>
                  <a:pt x="996368" y="684176"/>
                </a:cubicBezTo>
                <a:cubicBezTo>
                  <a:pt x="1174926" y="713442"/>
                  <a:pt x="1364202" y="684176"/>
                  <a:pt x="1535617" y="776157"/>
                </a:cubicBezTo>
                <a:cubicBezTo>
                  <a:pt x="1603471" y="809604"/>
                  <a:pt x="1649896" y="834690"/>
                  <a:pt x="1614185" y="926671"/>
                </a:cubicBezTo>
                <a:cubicBezTo>
                  <a:pt x="1578472" y="1022833"/>
                  <a:pt x="1624898" y="1056279"/>
                  <a:pt x="1682037" y="1093909"/>
                </a:cubicBezTo>
                <a:cubicBezTo>
                  <a:pt x="1724892" y="1123175"/>
                  <a:pt x="1789173" y="1114814"/>
                  <a:pt x="1824886" y="1202614"/>
                </a:cubicBezTo>
                <a:cubicBezTo>
                  <a:pt x="1449909" y="1190070"/>
                  <a:pt x="1085647" y="1118994"/>
                  <a:pt x="714243" y="1185890"/>
                </a:cubicBezTo>
                <a:cubicBezTo>
                  <a:pt x="1121358" y="1353128"/>
                  <a:pt x="1567759" y="1344765"/>
                  <a:pt x="1967733" y="1537090"/>
                </a:cubicBezTo>
                <a:cubicBezTo>
                  <a:pt x="1953448" y="1603986"/>
                  <a:pt x="1860597" y="1574718"/>
                  <a:pt x="1857026" y="1675062"/>
                </a:cubicBezTo>
                <a:cubicBezTo>
                  <a:pt x="2067727" y="1779586"/>
                  <a:pt x="2321284" y="1708508"/>
                  <a:pt x="2542697" y="1863205"/>
                </a:cubicBezTo>
                <a:cubicBezTo>
                  <a:pt x="2414134" y="1934281"/>
                  <a:pt x="2296285" y="1817213"/>
                  <a:pt x="2174863" y="1884109"/>
                </a:cubicBezTo>
                <a:cubicBezTo>
                  <a:pt x="2214147" y="1984452"/>
                  <a:pt x="3992607" y="2603233"/>
                  <a:pt x="4314015" y="2670128"/>
                </a:cubicBezTo>
                <a:cubicBezTo>
                  <a:pt x="4559090" y="2721868"/>
                  <a:pt x="4976921" y="2803592"/>
                  <a:pt x="5430784" y="2889725"/>
                </a:cubicBezTo>
                <a:cubicBezTo>
                  <a:pt x="5827914" y="2965093"/>
                  <a:pt x="6252633" y="3043836"/>
                  <a:pt x="6613344" y="3108822"/>
                </a:cubicBez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65D53BB6-33DE-77E1-023B-1F16882FF6E1}"/>
              </a:ext>
            </a:extLst>
          </p:cNvPr>
          <p:cNvSpPr>
            <a:spLocks noGrp="1"/>
          </p:cNvSpPr>
          <p:nvPr>
            <p:ph type="title"/>
          </p:nvPr>
        </p:nvSpPr>
        <p:spPr>
          <a:xfrm>
            <a:off x="817124" y="311285"/>
            <a:ext cx="10437778" cy="992221"/>
          </a:xfrm>
        </p:spPr>
        <p:txBody>
          <a:bodyPr vert="horz" lIns="91440" tIns="45720" rIns="91440" bIns="45720" rtlCol="0" anchor="b">
            <a:normAutofit/>
          </a:bodyPr>
          <a:lstStyle/>
          <a:p>
            <a:r>
              <a:rPr lang="en-US" sz="6000" i="0">
                <a:latin typeface="Kinetic Letters Joined" pitchFamily="50" charset="0"/>
              </a:rPr>
              <a:t>Amazing activities will we take part in:</a:t>
            </a:r>
          </a:p>
        </p:txBody>
      </p:sp>
      <p:sp>
        <p:nvSpPr>
          <p:cNvPr id="5" name="Oval 4">
            <a:extLst>
              <a:ext uri="{FF2B5EF4-FFF2-40B4-BE49-F238E27FC236}">
                <a16:creationId xmlns:a16="http://schemas.microsoft.com/office/drawing/2014/main" id="{7DBF6CA4-935B-9F1E-A0D6-4DB993D8A6F5}"/>
              </a:ext>
            </a:extLst>
          </p:cNvPr>
          <p:cNvSpPr/>
          <p:nvPr/>
        </p:nvSpPr>
        <p:spPr>
          <a:xfrm>
            <a:off x="356345" y="1414897"/>
            <a:ext cx="2704289" cy="172179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931B3E24-1D1C-D9AF-88C5-70437B265794}"/>
              </a:ext>
            </a:extLst>
          </p:cNvPr>
          <p:cNvPicPr>
            <a:picLocks noChangeAspect="1"/>
          </p:cNvPicPr>
          <p:nvPr/>
        </p:nvPicPr>
        <p:blipFill>
          <a:blip r:embed="rId2"/>
          <a:stretch>
            <a:fillRect/>
          </a:stretch>
        </p:blipFill>
        <p:spPr>
          <a:xfrm>
            <a:off x="3297646" y="2275795"/>
            <a:ext cx="2712955" cy="1737511"/>
          </a:xfrm>
          <a:prstGeom prst="rect">
            <a:avLst/>
          </a:prstGeom>
        </p:spPr>
      </p:pic>
      <p:pic>
        <p:nvPicPr>
          <p:cNvPr id="7" name="Picture 6">
            <a:extLst>
              <a:ext uri="{FF2B5EF4-FFF2-40B4-BE49-F238E27FC236}">
                <a16:creationId xmlns:a16="http://schemas.microsoft.com/office/drawing/2014/main" id="{C6A94A7C-D8DC-C7D8-DF7A-B1B12E5D03CA}"/>
              </a:ext>
            </a:extLst>
          </p:cNvPr>
          <p:cNvPicPr>
            <a:picLocks noChangeAspect="1"/>
          </p:cNvPicPr>
          <p:nvPr/>
        </p:nvPicPr>
        <p:blipFill>
          <a:blip r:embed="rId2"/>
          <a:stretch>
            <a:fillRect/>
          </a:stretch>
        </p:blipFill>
        <p:spPr>
          <a:xfrm>
            <a:off x="6256280" y="1349130"/>
            <a:ext cx="2712955" cy="1737511"/>
          </a:xfrm>
          <a:prstGeom prst="rect">
            <a:avLst/>
          </a:prstGeom>
        </p:spPr>
      </p:pic>
      <p:pic>
        <p:nvPicPr>
          <p:cNvPr id="9" name="Picture 8">
            <a:extLst>
              <a:ext uri="{FF2B5EF4-FFF2-40B4-BE49-F238E27FC236}">
                <a16:creationId xmlns:a16="http://schemas.microsoft.com/office/drawing/2014/main" id="{C04BB2FD-7266-64EE-CAAB-2CB85F6A0FF4}"/>
              </a:ext>
            </a:extLst>
          </p:cNvPr>
          <p:cNvPicPr>
            <a:picLocks noChangeAspect="1"/>
          </p:cNvPicPr>
          <p:nvPr/>
        </p:nvPicPr>
        <p:blipFill>
          <a:blip r:embed="rId2"/>
          <a:stretch>
            <a:fillRect/>
          </a:stretch>
        </p:blipFill>
        <p:spPr>
          <a:xfrm>
            <a:off x="99854" y="3615014"/>
            <a:ext cx="2712955" cy="1737511"/>
          </a:xfrm>
          <a:prstGeom prst="rect">
            <a:avLst/>
          </a:prstGeom>
        </p:spPr>
      </p:pic>
      <p:pic>
        <p:nvPicPr>
          <p:cNvPr id="11" name="Picture 10">
            <a:extLst>
              <a:ext uri="{FF2B5EF4-FFF2-40B4-BE49-F238E27FC236}">
                <a16:creationId xmlns:a16="http://schemas.microsoft.com/office/drawing/2014/main" id="{06A4C38A-04C7-B447-6883-FE920EFA6538}"/>
              </a:ext>
            </a:extLst>
          </p:cNvPr>
          <p:cNvPicPr>
            <a:picLocks noChangeAspect="1"/>
          </p:cNvPicPr>
          <p:nvPr/>
        </p:nvPicPr>
        <p:blipFill>
          <a:blip r:embed="rId2"/>
          <a:stretch>
            <a:fillRect/>
          </a:stretch>
        </p:blipFill>
        <p:spPr>
          <a:xfrm>
            <a:off x="2146154" y="5055717"/>
            <a:ext cx="2712955" cy="1737511"/>
          </a:xfrm>
          <a:prstGeom prst="rect">
            <a:avLst/>
          </a:prstGeom>
        </p:spPr>
      </p:pic>
      <p:pic>
        <p:nvPicPr>
          <p:cNvPr id="13" name="Picture 12">
            <a:extLst>
              <a:ext uri="{FF2B5EF4-FFF2-40B4-BE49-F238E27FC236}">
                <a16:creationId xmlns:a16="http://schemas.microsoft.com/office/drawing/2014/main" id="{A6592C60-8EEC-CDCC-19B7-5AE12A780899}"/>
              </a:ext>
            </a:extLst>
          </p:cNvPr>
          <p:cNvPicPr>
            <a:picLocks noChangeAspect="1"/>
          </p:cNvPicPr>
          <p:nvPr/>
        </p:nvPicPr>
        <p:blipFill>
          <a:blip r:embed="rId2"/>
          <a:stretch>
            <a:fillRect/>
          </a:stretch>
        </p:blipFill>
        <p:spPr>
          <a:xfrm>
            <a:off x="9359071" y="969772"/>
            <a:ext cx="2712955" cy="1737511"/>
          </a:xfrm>
          <a:prstGeom prst="rect">
            <a:avLst/>
          </a:prstGeom>
        </p:spPr>
      </p:pic>
      <p:pic>
        <p:nvPicPr>
          <p:cNvPr id="15" name="Picture 14">
            <a:extLst>
              <a:ext uri="{FF2B5EF4-FFF2-40B4-BE49-F238E27FC236}">
                <a16:creationId xmlns:a16="http://schemas.microsoft.com/office/drawing/2014/main" id="{A6366679-BBAC-891E-6F19-708F238C5D3C}"/>
              </a:ext>
            </a:extLst>
          </p:cNvPr>
          <p:cNvPicPr>
            <a:picLocks noChangeAspect="1"/>
          </p:cNvPicPr>
          <p:nvPr/>
        </p:nvPicPr>
        <p:blipFill>
          <a:blip r:embed="rId3"/>
          <a:stretch>
            <a:fillRect/>
          </a:stretch>
        </p:blipFill>
        <p:spPr>
          <a:xfrm>
            <a:off x="4842425" y="4045341"/>
            <a:ext cx="2712955" cy="1737511"/>
          </a:xfrm>
          <a:prstGeom prst="rect">
            <a:avLst/>
          </a:prstGeom>
        </p:spPr>
      </p:pic>
      <p:pic>
        <p:nvPicPr>
          <p:cNvPr id="16" name="Picture 15">
            <a:extLst>
              <a:ext uri="{FF2B5EF4-FFF2-40B4-BE49-F238E27FC236}">
                <a16:creationId xmlns:a16="http://schemas.microsoft.com/office/drawing/2014/main" id="{43AFEBC5-2646-7A9B-6C93-BBBFE76A281C}"/>
              </a:ext>
            </a:extLst>
          </p:cNvPr>
          <p:cNvPicPr>
            <a:picLocks noChangeAspect="1"/>
          </p:cNvPicPr>
          <p:nvPr/>
        </p:nvPicPr>
        <p:blipFill>
          <a:blip r:embed="rId3"/>
          <a:stretch>
            <a:fillRect/>
          </a:stretch>
        </p:blipFill>
        <p:spPr>
          <a:xfrm>
            <a:off x="7555380" y="5017263"/>
            <a:ext cx="2712955" cy="1737511"/>
          </a:xfrm>
          <a:prstGeom prst="rect">
            <a:avLst/>
          </a:prstGeom>
        </p:spPr>
      </p:pic>
      <p:pic>
        <p:nvPicPr>
          <p:cNvPr id="17" name="Picture 16">
            <a:extLst>
              <a:ext uri="{FF2B5EF4-FFF2-40B4-BE49-F238E27FC236}">
                <a16:creationId xmlns:a16="http://schemas.microsoft.com/office/drawing/2014/main" id="{D6820880-BB53-82F0-AB54-B06A3DE715D5}"/>
              </a:ext>
            </a:extLst>
          </p:cNvPr>
          <p:cNvPicPr>
            <a:picLocks noChangeAspect="1"/>
          </p:cNvPicPr>
          <p:nvPr/>
        </p:nvPicPr>
        <p:blipFill>
          <a:blip r:embed="rId4"/>
          <a:stretch>
            <a:fillRect/>
          </a:stretch>
        </p:blipFill>
        <p:spPr>
          <a:xfrm>
            <a:off x="8507550" y="3095359"/>
            <a:ext cx="2712955" cy="1737511"/>
          </a:xfrm>
          <a:prstGeom prst="rect">
            <a:avLst/>
          </a:prstGeom>
        </p:spPr>
      </p:pic>
      <p:sp>
        <p:nvSpPr>
          <p:cNvPr id="18" name="TextBox 17">
            <a:extLst>
              <a:ext uri="{FF2B5EF4-FFF2-40B4-BE49-F238E27FC236}">
                <a16:creationId xmlns:a16="http://schemas.microsoft.com/office/drawing/2014/main" id="{E2AA41F0-989B-3792-AED4-A8DF5E463F61}"/>
              </a:ext>
            </a:extLst>
          </p:cNvPr>
          <p:cNvSpPr txBox="1"/>
          <p:nvPr/>
        </p:nvSpPr>
        <p:spPr>
          <a:xfrm>
            <a:off x="661481" y="1838528"/>
            <a:ext cx="2139968" cy="830997"/>
          </a:xfrm>
          <a:prstGeom prst="rect">
            <a:avLst/>
          </a:prstGeom>
          <a:noFill/>
        </p:spPr>
        <p:txBody>
          <a:bodyPr wrap="square" rtlCol="0">
            <a:spAutoFit/>
          </a:bodyPr>
          <a:lstStyle/>
          <a:p>
            <a:pPr algn="ctr"/>
            <a:r>
              <a:rPr lang="en-GB" sz="4800">
                <a:latin typeface="Kinetic Letters Joined" pitchFamily="50" charset="0"/>
              </a:rPr>
              <a:t>Aero-ball</a:t>
            </a:r>
          </a:p>
        </p:txBody>
      </p:sp>
      <p:sp>
        <p:nvSpPr>
          <p:cNvPr id="19" name="TextBox 18">
            <a:extLst>
              <a:ext uri="{FF2B5EF4-FFF2-40B4-BE49-F238E27FC236}">
                <a16:creationId xmlns:a16="http://schemas.microsoft.com/office/drawing/2014/main" id="{8015394D-DA35-E55B-1610-DCA728290DAF}"/>
              </a:ext>
            </a:extLst>
          </p:cNvPr>
          <p:cNvSpPr txBox="1"/>
          <p:nvPr/>
        </p:nvSpPr>
        <p:spPr>
          <a:xfrm>
            <a:off x="3589505" y="2451370"/>
            <a:ext cx="2070983" cy="1446550"/>
          </a:xfrm>
          <a:prstGeom prst="rect">
            <a:avLst/>
          </a:prstGeom>
          <a:noFill/>
        </p:spPr>
        <p:txBody>
          <a:bodyPr wrap="square" rtlCol="0">
            <a:spAutoFit/>
          </a:bodyPr>
          <a:lstStyle/>
          <a:p>
            <a:pPr algn="ctr"/>
            <a:r>
              <a:rPr lang="en-GB" sz="4400">
                <a:latin typeface="Kinetic Letters Joined" pitchFamily="50" charset="0"/>
              </a:rPr>
              <a:t>Evening Walk</a:t>
            </a:r>
          </a:p>
        </p:txBody>
      </p:sp>
      <p:sp>
        <p:nvSpPr>
          <p:cNvPr id="20" name="TextBox 19">
            <a:extLst>
              <a:ext uri="{FF2B5EF4-FFF2-40B4-BE49-F238E27FC236}">
                <a16:creationId xmlns:a16="http://schemas.microsoft.com/office/drawing/2014/main" id="{A1823D18-9002-9423-7A3A-30E1C8BCA34A}"/>
              </a:ext>
            </a:extLst>
          </p:cNvPr>
          <p:cNvSpPr txBox="1"/>
          <p:nvPr/>
        </p:nvSpPr>
        <p:spPr>
          <a:xfrm>
            <a:off x="356345" y="4045341"/>
            <a:ext cx="2030554" cy="830997"/>
          </a:xfrm>
          <a:prstGeom prst="rect">
            <a:avLst/>
          </a:prstGeom>
          <a:noFill/>
        </p:spPr>
        <p:txBody>
          <a:bodyPr wrap="square" rtlCol="0">
            <a:spAutoFit/>
          </a:bodyPr>
          <a:lstStyle/>
          <a:p>
            <a:pPr algn="ctr"/>
            <a:r>
              <a:rPr lang="en-GB" sz="4800">
                <a:latin typeface="Kinetic Letters Joined" pitchFamily="50" charset="0"/>
              </a:rPr>
              <a:t>Low ropes</a:t>
            </a:r>
          </a:p>
        </p:txBody>
      </p:sp>
      <p:sp>
        <p:nvSpPr>
          <p:cNvPr id="21" name="TextBox 20">
            <a:extLst>
              <a:ext uri="{FF2B5EF4-FFF2-40B4-BE49-F238E27FC236}">
                <a16:creationId xmlns:a16="http://schemas.microsoft.com/office/drawing/2014/main" id="{02C82D3E-909C-2759-2481-B63A52811B7E}"/>
              </a:ext>
            </a:extLst>
          </p:cNvPr>
          <p:cNvSpPr txBox="1"/>
          <p:nvPr/>
        </p:nvSpPr>
        <p:spPr>
          <a:xfrm>
            <a:off x="2409313" y="5055717"/>
            <a:ext cx="2186225" cy="1569660"/>
          </a:xfrm>
          <a:prstGeom prst="rect">
            <a:avLst/>
          </a:prstGeom>
          <a:noFill/>
        </p:spPr>
        <p:txBody>
          <a:bodyPr wrap="square" rtlCol="0">
            <a:spAutoFit/>
          </a:bodyPr>
          <a:lstStyle/>
          <a:p>
            <a:pPr algn="ctr"/>
            <a:r>
              <a:rPr lang="en-GB" sz="4800">
                <a:latin typeface="Kinetic Letters Joined" pitchFamily="50" charset="0"/>
              </a:rPr>
              <a:t>Axe- throwing</a:t>
            </a:r>
          </a:p>
        </p:txBody>
      </p:sp>
      <p:sp>
        <p:nvSpPr>
          <p:cNvPr id="22" name="TextBox 21">
            <a:extLst>
              <a:ext uri="{FF2B5EF4-FFF2-40B4-BE49-F238E27FC236}">
                <a16:creationId xmlns:a16="http://schemas.microsoft.com/office/drawing/2014/main" id="{10423896-BE89-C260-E189-E3851EADCB72}"/>
              </a:ext>
            </a:extLst>
          </p:cNvPr>
          <p:cNvSpPr txBox="1"/>
          <p:nvPr/>
        </p:nvSpPr>
        <p:spPr>
          <a:xfrm>
            <a:off x="5165388" y="4125632"/>
            <a:ext cx="2059510" cy="1569660"/>
          </a:xfrm>
          <a:prstGeom prst="rect">
            <a:avLst/>
          </a:prstGeom>
          <a:noFill/>
        </p:spPr>
        <p:txBody>
          <a:bodyPr wrap="square" rtlCol="0">
            <a:spAutoFit/>
          </a:bodyPr>
          <a:lstStyle/>
          <a:p>
            <a:pPr algn="ctr"/>
            <a:r>
              <a:rPr lang="en-GB" sz="4800" dirty="0">
                <a:latin typeface="Kinetic Letters Joined" pitchFamily="50" charset="0"/>
              </a:rPr>
              <a:t>Obstacle course</a:t>
            </a:r>
          </a:p>
        </p:txBody>
      </p:sp>
      <p:sp>
        <p:nvSpPr>
          <p:cNvPr id="24" name="TextBox 23">
            <a:extLst>
              <a:ext uri="{FF2B5EF4-FFF2-40B4-BE49-F238E27FC236}">
                <a16:creationId xmlns:a16="http://schemas.microsoft.com/office/drawing/2014/main" id="{C6E76FA0-2347-62CE-8C77-DC1114ED6738}"/>
              </a:ext>
            </a:extLst>
          </p:cNvPr>
          <p:cNvSpPr txBox="1"/>
          <p:nvPr/>
        </p:nvSpPr>
        <p:spPr>
          <a:xfrm>
            <a:off x="9626901" y="1363602"/>
            <a:ext cx="2177294" cy="830997"/>
          </a:xfrm>
          <a:prstGeom prst="rect">
            <a:avLst/>
          </a:prstGeom>
          <a:noFill/>
        </p:spPr>
        <p:txBody>
          <a:bodyPr wrap="square" rtlCol="0">
            <a:spAutoFit/>
          </a:bodyPr>
          <a:lstStyle/>
          <a:p>
            <a:pPr algn="ctr"/>
            <a:r>
              <a:rPr lang="en-GB" sz="4800" dirty="0">
                <a:latin typeface="Kinetic Letters Joined" pitchFamily="50" charset="0"/>
              </a:rPr>
              <a:t>Abseiling</a:t>
            </a:r>
          </a:p>
        </p:txBody>
      </p:sp>
      <p:sp>
        <p:nvSpPr>
          <p:cNvPr id="25" name="TextBox 24">
            <a:extLst>
              <a:ext uri="{FF2B5EF4-FFF2-40B4-BE49-F238E27FC236}">
                <a16:creationId xmlns:a16="http://schemas.microsoft.com/office/drawing/2014/main" id="{79D954A1-38D4-F99D-89DB-13591E92F004}"/>
              </a:ext>
            </a:extLst>
          </p:cNvPr>
          <p:cNvSpPr txBox="1"/>
          <p:nvPr/>
        </p:nvSpPr>
        <p:spPr>
          <a:xfrm>
            <a:off x="8960569" y="3429000"/>
            <a:ext cx="1934410" cy="830997"/>
          </a:xfrm>
          <a:prstGeom prst="rect">
            <a:avLst/>
          </a:prstGeom>
          <a:noFill/>
        </p:spPr>
        <p:txBody>
          <a:bodyPr wrap="square" rtlCol="0">
            <a:spAutoFit/>
          </a:bodyPr>
          <a:lstStyle/>
          <a:p>
            <a:pPr algn="ctr"/>
            <a:r>
              <a:rPr lang="en-GB" sz="4800">
                <a:latin typeface="Kinetic Letters Joined" pitchFamily="50" charset="0"/>
              </a:rPr>
              <a:t>Zipwire</a:t>
            </a:r>
          </a:p>
        </p:txBody>
      </p:sp>
      <p:sp>
        <p:nvSpPr>
          <p:cNvPr id="26" name="TextBox 25">
            <a:extLst>
              <a:ext uri="{FF2B5EF4-FFF2-40B4-BE49-F238E27FC236}">
                <a16:creationId xmlns:a16="http://schemas.microsoft.com/office/drawing/2014/main" id="{505ECD5E-DD1F-790D-9224-E3166D069912}"/>
              </a:ext>
            </a:extLst>
          </p:cNvPr>
          <p:cNvSpPr txBox="1"/>
          <p:nvPr/>
        </p:nvSpPr>
        <p:spPr>
          <a:xfrm>
            <a:off x="7555380" y="5434469"/>
            <a:ext cx="2712955" cy="830997"/>
          </a:xfrm>
          <a:prstGeom prst="rect">
            <a:avLst/>
          </a:prstGeom>
          <a:noFill/>
        </p:spPr>
        <p:txBody>
          <a:bodyPr wrap="square" rtlCol="0">
            <a:spAutoFit/>
          </a:bodyPr>
          <a:lstStyle/>
          <a:p>
            <a:pPr algn="ctr"/>
            <a:r>
              <a:rPr lang="en-GB" sz="4800" dirty="0">
                <a:latin typeface="Kinetic Letters Joined" pitchFamily="50" charset="0"/>
              </a:rPr>
              <a:t>Grass Sledge</a:t>
            </a:r>
          </a:p>
        </p:txBody>
      </p:sp>
      <p:sp>
        <p:nvSpPr>
          <p:cNvPr id="3" name="TextBox 2">
            <a:extLst>
              <a:ext uri="{FF2B5EF4-FFF2-40B4-BE49-F238E27FC236}">
                <a16:creationId xmlns:a16="http://schemas.microsoft.com/office/drawing/2014/main" id="{0321F2FC-5FC8-D7A2-F2E8-77AAD14F8D85}"/>
              </a:ext>
            </a:extLst>
          </p:cNvPr>
          <p:cNvSpPr txBox="1"/>
          <p:nvPr/>
        </p:nvSpPr>
        <p:spPr>
          <a:xfrm>
            <a:off x="6803068" y="1883926"/>
            <a:ext cx="1980525" cy="830997"/>
          </a:xfrm>
          <a:prstGeom prst="rect">
            <a:avLst/>
          </a:prstGeom>
          <a:noFill/>
        </p:spPr>
        <p:txBody>
          <a:bodyPr wrap="square" rtlCol="0">
            <a:spAutoFit/>
          </a:bodyPr>
          <a:lstStyle/>
          <a:p>
            <a:r>
              <a:rPr lang="en-GB" sz="4800" dirty="0">
                <a:latin typeface="Kinetic Letters Joined" pitchFamily="50" charset="0"/>
              </a:rPr>
              <a:t>Climbing</a:t>
            </a:r>
          </a:p>
        </p:txBody>
      </p:sp>
    </p:spTree>
    <p:extLst>
      <p:ext uri="{BB962C8B-B14F-4D97-AF65-F5344CB8AC3E}">
        <p14:creationId xmlns:p14="http://schemas.microsoft.com/office/powerpoint/2010/main" val="2213999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CE27C-75A5-30AE-BBE7-E442ECD39E72}"/>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39E1D4A6-9769-F0AE-7587-341AD7E5D408}"/>
              </a:ext>
            </a:extLst>
          </p:cNvPr>
          <p:cNvPicPr>
            <a:picLocks noChangeAspect="1"/>
          </p:cNvPicPr>
          <p:nvPr/>
        </p:nvPicPr>
        <p:blipFill>
          <a:blip r:embed="rId2"/>
          <a:stretch>
            <a:fillRect/>
          </a:stretch>
        </p:blipFill>
        <p:spPr>
          <a:xfrm>
            <a:off x="20197" y="119848"/>
            <a:ext cx="4680638" cy="4672484"/>
          </a:xfrm>
          <a:prstGeom prst="rect">
            <a:avLst/>
          </a:prstGeom>
        </p:spPr>
      </p:pic>
      <p:pic>
        <p:nvPicPr>
          <p:cNvPr id="5" name="Picture 4">
            <a:extLst>
              <a:ext uri="{FF2B5EF4-FFF2-40B4-BE49-F238E27FC236}">
                <a16:creationId xmlns:a16="http://schemas.microsoft.com/office/drawing/2014/main" id="{F3EE20E8-444B-3C50-BA4B-8A852640B673}"/>
              </a:ext>
            </a:extLst>
          </p:cNvPr>
          <p:cNvPicPr>
            <a:picLocks noChangeAspect="1"/>
          </p:cNvPicPr>
          <p:nvPr/>
        </p:nvPicPr>
        <p:blipFill>
          <a:blip r:embed="rId3"/>
          <a:stretch>
            <a:fillRect/>
          </a:stretch>
        </p:blipFill>
        <p:spPr>
          <a:xfrm>
            <a:off x="4387952" y="1825057"/>
            <a:ext cx="7448447" cy="4700089"/>
          </a:xfrm>
          <a:prstGeom prst="rect">
            <a:avLst/>
          </a:prstGeom>
        </p:spPr>
      </p:pic>
    </p:spTree>
    <p:extLst>
      <p:ext uri="{BB962C8B-B14F-4D97-AF65-F5344CB8AC3E}">
        <p14:creationId xmlns:p14="http://schemas.microsoft.com/office/powerpoint/2010/main" val="1873766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useBgFill="1">
        <p:nvSpPr>
          <p:cNvPr id="14" name="Rectangle 13">
            <a:extLst>
              <a:ext uri="{FF2B5EF4-FFF2-40B4-BE49-F238E27FC236}">
                <a16:creationId xmlns:a16="http://schemas.microsoft.com/office/drawing/2014/main" id="{8A8E2B3D-9013-49DD-AD19-465E6B843E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420F6C3-AAF3-4091-9B71-5FB534BD4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169896" y="0"/>
            <a:ext cx="6022105" cy="6858000"/>
          </a:xfrm>
          <a:custGeom>
            <a:avLst/>
            <a:gdLst>
              <a:gd name="connsiteX0" fmla="*/ 606846 w 6022105"/>
              <a:gd name="connsiteY0" fmla="*/ 0 h 6858000"/>
              <a:gd name="connsiteX1" fmla="*/ 6022105 w 6022105"/>
              <a:gd name="connsiteY1" fmla="*/ 0 h 6858000"/>
              <a:gd name="connsiteX2" fmla="*/ 6022105 w 6022105"/>
              <a:gd name="connsiteY2" fmla="*/ 6858000 h 6858000"/>
              <a:gd name="connsiteX3" fmla="*/ 0 w 6022105"/>
              <a:gd name="connsiteY3" fmla="*/ 6858000 h 6858000"/>
              <a:gd name="connsiteX4" fmla="*/ 374372 w 6022105"/>
              <a:gd name="connsiteY4" fmla="*/ 6658805 h 6858000"/>
              <a:gd name="connsiteX5" fmla="*/ 537405 w 6022105"/>
              <a:gd name="connsiteY5" fmla="*/ 6431153 h 6858000"/>
              <a:gd name="connsiteX6" fmla="*/ 594769 w 6022105"/>
              <a:gd name="connsiteY6" fmla="*/ 6367127 h 6858000"/>
              <a:gd name="connsiteX7" fmla="*/ 736668 w 6022105"/>
              <a:gd name="connsiteY7" fmla="*/ 6281757 h 6858000"/>
              <a:gd name="connsiteX8" fmla="*/ 984239 w 6022105"/>
              <a:gd name="connsiteY8" fmla="*/ 6100347 h 6858000"/>
              <a:gd name="connsiteX9" fmla="*/ 893664 w 6022105"/>
              <a:gd name="connsiteY9" fmla="*/ 6057663 h 6858000"/>
              <a:gd name="connsiteX10" fmla="*/ 631000 w 6022105"/>
              <a:gd name="connsiteY10" fmla="*/ 6167932 h 6858000"/>
              <a:gd name="connsiteX11" fmla="*/ 440793 w 6022105"/>
              <a:gd name="connsiteY11" fmla="*/ 6196388 h 6858000"/>
              <a:gd name="connsiteX12" fmla="*/ 709496 w 6022105"/>
              <a:gd name="connsiteY12" fmla="*/ 6004307 h 6858000"/>
              <a:gd name="connsiteX13" fmla="*/ 969143 w 6022105"/>
              <a:gd name="connsiteY13" fmla="*/ 5755314 h 6858000"/>
              <a:gd name="connsiteX14" fmla="*/ 769879 w 6022105"/>
              <a:gd name="connsiteY14" fmla="*/ 5801555 h 6858000"/>
              <a:gd name="connsiteX15" fmla="*/ 760822 w 6022105"/>
              <a:gd name="connsiteY15" fmla="*/ 5769542 h 6858000"/>
              <a:gd name="connsiteX16" fmla="*/ 935933 w 6022105"/>
              <a:gd name="connsiteY16" fmla="*/ 5474306 h 6858000"/>
              <a:gd name="connsiteX17" fmla="*/ 1020468 w 6022105"/>
              <a:gd name="connsiteY17" fmla="*/ 5353367 h 6858000"/>
              <a:gd name="connsiteX18" fmla="*/ 1406918 w 6022105"/>
              <a:gd name="connsiteY18" fmla="*/ 4994104 h 6858000"/>
              <a:gd name="connsiteX19" fmla="*/ 1038583 w 6022105"/>
              <a:gd name="connsiteY19" fmla="*/ 5154171 h 6858000"/>
              <a:gd name="connsiteX20" fmla="*/ 1418994 w 6022105"/>
              <a:gd name="connsiteY20" fmla="*/ 4805580 h 6858000"/>
              <a:gd name="connsiteX21" fmla="*/ 1603162 w 6022105"/>
              <a:gd name="connsiteY21" fmla="*/ 4677526 h 6858000"/>
              <a:gd name="connsiteX22" fmla="*/ 1648449 w 6022105"/>
              <a:gd name="connsiteY22" fmla="*/ 4602828 h 6858000"/>
              <a:gd name="connsiteX23" fmla="*/ 1566931 w 6022105"/>
              <a:gd name="connsiteY23" fmla="*/ 4585042 h 6858000"/>
              <a:gd name="connsiteX24" fmla="*/ 1316344 w 6022105"/>
              <a:gd name="connsiteY24" fmla="*/ 4613499 h 6858000"/>
              <a:gd name="connsiteX25" fmla="*/ 1627315 w 6022105"/>
              <a:gd name="connsiteY25" fmla="*/ 4378734 h 6858000"/>
              <a:gd name="connsiteX26" fmla="*/ 1394842 w 6022105"/>
              <a:gd name="connsiteY26" fmla="*/ 4414305 h 6858000"/>
              <a:gd name="connsiteX27" fmla="*/ 1328419 w 6022105"/>
              <a:gd name="connsiteY27" fmla="*/ 4321821 h 6858000"/>
              <a:gd name="connsiteX28" fmla="*/ 1219731 w 6022105"/>
              <a:gd name="connsiteY28" fmla="*/ 4172424 h 6858000"/>
              <a:gd name="connsiteX29" fmla="*/ 1144253 w 6022105"/>
              <a:gd name="connsiteY29" fmla="*/ 4090612 h 6858000"/>
              <a:gd name="connsiteX30" fmla="*/ 1114061 w 6022105"/>
              <a:gd name="connsiteY30" fmla="*/ 3827390 h 6858000"/>
              <a:gd name="connsiteX31" fmla="*/ 1177463 w 6022105"/>
              <a:gd name="connsiteY31" fmla="*/ 3539269 h 6858000"/>
              <a:gd name="connsiteX32" fmla="*/ 1352573 w 6022105"/>
              <a:gd name="connsiteY32" fmla="*/ 3393429 h 6858000"/>
              <a:gd name="connsiteX33" fmla="*/ 1301248 w 6022105"/>
              <a:gd name="connsiteY33" fmla="*/ 3229805 h 6858000"/>
              <a:gd name="connsiteX34" fmla="*/ 929894 w 6022105"/>
              <a:gd name="connsiteY34" fmla="*/ 3329402 h 6858000"/>
              <a:gd name="connsiteX35" fmla="*/ 1482396 w 6022105"/>
              <a:gd name="connsiteY35" fmla="*/ 2941684 h 6858000"/>
              <a:gd name="connsiteX36" fmla="*/ 1388803 w 6022105"/>
              <a:gd name="connsiteY36" fmla="*/ 2923898 h 6858000"/>
              <a:gd name="connsiteX37" fmla="*/ 1053678 w 6022105"/>
              <a:gd name="connsiteY37" fmla="*/ 2703362 h 6858000"/>
              <a:gd name="connsiteX38" fmla="*/ 1035564 w 6022105"/>
              <a:gd name="connsiteY38" fmla="*/ 2692689 h 6858000"/>
              <a:gd name="connsiteX39" fmla="*/ 978200 w 6022105"/>
              <a:gd name="connsiteY39" fmla="*/ 2553965 h 6858000"/>
              <a:gd name="connsiteX40" fmla="*/ 797052 w 6022105"/>
              <a:gd name="connsiteY40" fmla="*/ 2532623 h 6858000"/>
              <a:gd name="connsiteX41" fmla="*/ 646095 w 6022105"/>
              <a:gd name="connsiteY41" fmla="*/ 2564636 h 6858000"/>
              <a:gd name="connsiteX42" fmla="*/ 483061 w 6022105"/>
              <a:gd name="connsiteY42" fmla="*/ 2525509 h 6858000"/>
              <a:gd name="connsiteX43" fmla="*/ 338143 w 6022105"/>
              <a:gd name="connsiteY43" fmla="*/ 2543294 h 6858000"/>
              <a:gd name="connsiteX44" fmla="*/ 214358 w 6022105"/>
              <a:gd name="connsiteY44" fmla="*/ 2518395 h 6858000"/>
              <a:gd name="connsiteX45" fmla="*/ 335123 w 6022105"/>
              <a:gd name="connsiteY45" fmla="*/ 2401012 h 6858000"/>
              <a:gd name="connsiteX46" fmla="*/ 504195 w 6022105"/>
              <a:gd name="connsiteY46" fmla="*/ 2401012 h 6858000"/>
              <a:gd name="connsiteX47" fmla="*/ 624961 w 6022105"/>
              <a:gd name="connsiteY47" fmla="*/ 2326314 h 6858000"/>
              <a:gd name="connsiteX48" fmla="*/ 739688 w 6022105"/>
              <a:gd name="connsiteY48" fmla="*/ 2191146 h 6858000"/>
              <a:gd name="connsiteX49" fmla="*/ 1144253 w 6022105"/>
              <a:gd name="connsiteY49" fmla="*/ 1974165 h 6858000"/>
              <a:gd name="connsiteX50" fmla="*/ 1216712 w 6022105"/>
              <a:gd name="connsiteY50" fmla="*/ 1892353 h 6858000"/>
              <a:gd name="connsiteX51" fmla="*/ 63401 w 6022105"/>
              <a:gd name="connsiteY51" fmla="*/ 2208931 h 6858000"/>
              <a:gd name="connsiteX52" fmla="*/ 419660 w 6022105"/>
              <a:gd name="connsiteY52" fmla="*/ 2077320 h 6858000"/>
              <a:gd name="connsiteX53" fmla="*/ 178128 w 6022105"/>
              <a:gd name="connsiteY53" fmla="*/ 2102219 h 6858000"/>
              <a:gd name="connsiteX54" fmla="*/ 45286 w 6022105"/>
              <a:gd name="connsiteY54" fmla="*/ 2013292 h 6858000"/>
              <a:gd name="connsiteX55" fmla="*/ 45286 w 6022105"/>
              <a:gd name="connsiteY55" fmla="*/ 1984836 h 6858000"/>
              <a:gd name="connsiteX56" fmla="*/ 144917 w 6022105"/>
              <a:gd name="connsiteY56" fmla="*/ 1903025 h 6858000"/>
              <a:gd name="connsiteX57" fmla="*/ 202281 w 6022105"/>
              <a:gd name="connsiteY57" fmla="*/ 1849668 h 6858000"/>
              <a:gd name="connsiteX58" fmla="*/ 359276 w 6022105"/>
              <a:gd name="connsiteY58" fmla="*/ 1657587 h 6858000"/>
              <a:gd name="connsiteX59" fmla="*/ 247569 w 6022105"/>
              <a:gd name="connsiteY59" fmla="*/ 1636245 h 6858000"/>
              <a:gd name="connsiteX60" fmla="*/ 205301 w 6022105"/>
              <a:gd name="connsiteY60" fmla="*/ 1597117 h 6858000"/>
              <a:gd name="connsiteX61" fmla="*/ 235492 w 6022105"/>
              <a:gd name="connsiteY61" fmla="*/ 1540204 h 6858000"/>
              <a:gd name="connsiteX62" fmla="*/ 582694 w 6022105"/>
              <a:gd name="connsiteY62" fmla="*/ 1365909 h 6858000"/>
              <a:gd name="connsiteX63" fmla="*/ 609865 w 6022105"/>
              <a:gd name="connsiteY63" fmla="*/ 1230741 h 6858000"/>
              <a:gd name="connsiteX64" fmla="*/ 543445 w 6022105"/>
              <a:gd name="connsiteY64" fmla="*/ 1209399 h 6858000"/>
              <a:gd name="connsiteX65" fmla="*/ 467966 w 6022105"/>
              <a:gd name="connsiteY65" fmla="*/ 1220069 h 6858000"/>
              <a:gd name="connsiteX66" fmla="*/ 528348 w 6022105"/>
              <a:gd name="connsiteY66" fmla="*/ 1113358 h 6858000"/>
              <a:gd name="connsiteX67" fmla="*/ 772899 w 6022105"/>
              <a:gd name="connsiteY67" fmla="*/ 1006647 h 6858000"/>
              <a:gd name="connsiteX68" fmla="*/ 818186 w 6022105"/>
              <a:gd name="connsiteY68" fmla="*/ 949734 h 6858000"/>
              <a:gd name="connsiteX69" fmla="*/ 757803 w 6022105"/>
              <a:gd name="connsiteY69" fmla="*/ 921277 h 6858000"/>
              <a:gd name="connsiteX70" fmla="*/ 712516 w 6022105"/>
              <a:gd name="connsiteY70" fmla="*/ 910606 h 6858000"/>
              <a:gd name="connsiteX71" fmla="*/ 1648449 w 6022105"/>
              <a:gd name="connsiteY71" fmla="*/ 465975 h 6858000"/>
              <a:gd name="connsiteX72" fmla="*/ 1437109 w 6022105"/>
              <a:gd name="connsiteY72" fmla="*/ 462417 h 6858000"/>
              <a:gd name="connsiteX73" fmla="*/ 1228788 w 6022105"/>
              <a:gd name="connsiteY73" fmla="*/ 533558 h 6858000"/>
              <a:gd name="connsiteX74" fmla="*/ 1008391 w 6022105"/>
              <a:gd name="connsiteY74" fmla="*/ 522887 h 6858000"/>
              <a:gd name="connsiteX75" fmla="*/ 800071 w 6022105"/>
              <a:gd name="connsiteY75" fmla="*/ 558458 h 6858000"/>
              <a:gd name="connsiteX76" fmla="*/ 618923 w 6022105"/>
              <a:gd name="connsiteY76" fmla="*/ 558458 h 6858000"/>
              <a:gd name="connsiteX77" fmla="*/ 787995 w 6022105"/>
              <a:gd name="connsiteY77" fmla="*/ 505101 h 6858000"/>
              <a:gd name="connsiteX78" fmla="*/ 851396 w 6022105"/>
              <a:gd name="connsiteY78" fmla="*/ 416176 h 6858000"/>
              <a:gd name="connsiteX79" fmla="*/ 830263 w 6022105"/>
              <a:gd name="connsiteY79" fmla="*/ 334364 h 6858000"/>
              <a:gd name="connsiteX80" fmla="*/ 760822 w 6022105"/>
              <a:gd name="connsiteY80" fmla="*/ 359262 h 6858000"/>
              <a:gd name="connsiteX81" fmla="*/ 679305 w 6022105"/>
              <a:gd name="connsiteY81" fmla="*/ 451747 h 6858000"/>
              <a:gd name="connsiteX82" fmla="*/ 661190 w 6022105"/>
              <a:gd name="connsiteY82" fmla="*/ 394834 h 6858000"/>
              <a:gd name="connsiteX83" fmla="*/ 612884 w 6022105"/>
              <a:gd name="connsiteY83" fmla="*/ 352148 h 6858000"/>
              <a:gd name="connsiteX84" fmla="*/ 335123 w 6022105"/>
              <a:gd name="connsiteY84" fmla="*/ 373491 h 6858000"/>
              <a:gd name="connsiteX85" fmla="*/ 519291 w 6022105"/>
              <a:gd name="connsiteY85" fmla="*/ 192082 h 6858000"/>
              <a:gd name="connsiteX86" fmla="*/ 637037 w 6022105"/>
              <a:gd name="connsiteY86" fmla="*/ 163625 h 6858000"/>
              <a:gd name="connsiteX87" fmla="*/ 664209 w 6022105"/>
              <a:gd name="connsiteY87" fmla="*/ 88927 h 6858000"/>
              <a:gd name="connsiteX88" fmla="*/ 609865 w 6022105"/>
              <a:gd name="connsiteY88" fmla="*/ 71141 h 6858000"/>
              <a:gd name="connsiteX89" fmla="*/ 338143 w 6022105"/>
              <a:gd name="connsiteY89" fmla="*/ 135168 h 6858000"/>
              <a:gd name="connsiteX90" fmla="*/ 292855 w 6022105"/>
              <a:gd name="connsiteY90" fmla="*/ 110269 h 6858000"/>
              <a:gd name="connsiteX91" fmla="*/ 606846 w 6022105"/>
              <a:gd name="connsiteY9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6022105" h="6858000">
                <a:moveTo>
                  <a:pt x="606846" y="0"/>
                </a:moveTo>
                <a:lnTo>
                  <a:pt x="6022105" y="0"/>
                </a:lnTo>
                <a:lnTo>
                  <a:pt x="6022105" y="6858000"/>
                </a:lnTo>
                <a:lnTo>
                  <a:pt x="0" y="6858000"/>
                </a:lnTo>
                <a:cubicBezTo>
                  <a:pt x="123784" y="6786859"/>
                  <a:pt x="241530" y="6701489"/>
                  <a:pt x="374372" y="6658805"/>
                </a:cubicBezTo>
                <a:cubicBezTo>
                  <a:pt x="464946" y="6630349"/>
                  <a:pt x="552502" y="6580550"/>
                  <a:pt x="537405" y="6431153"/>
                </a:cubicBezTo>
                <a:cubicBezTo>
                  <a:pt x="534387" y="6388469"/>
                  <a:pt x="558540" y="6356456"/>
                  <a:pt x="594769" y="6367127"/>
                </a:cubicBezTo>
                <a:cubicBezTo>
                  <a:pt x="664209" y="6388469"/>
                  <a:pt x="697421" y="6327999"/>
                  <a:pt x="736668" y="6281757"/>
                </a:cubicBezTo>
                <a:cubicBezTo>
                  <a:pt x="806109" y="6199945"/>
                  <a:pt x="872530" y="6114575"/>
                  <a:pt x="984239" y="6100347"/>
                </a:cubicBezTo>
                <a:cubicBezTo>
                  <a:pt x="963105" y="6036320"/>
                  <a:pt x="926876" y="6043434"/>
                  <a:pt x="893664" y="6057663"/>
                </a:cubicBezTo>
                <a:cubicBezTo>
                  <a:pt x="806109" y="6093234"/>
                  <a:pt x="718554" y="6132361"/>
                  <a:pt x="631000" y="6167932"/>
                </a:cubicBezTo>
                <a:cubicBezTo>
                  <a:pt x="573636" y="6189274"/>
                  <a:pt x="516273" y="6221287"/>
                  <a:pt x="440793" y="6196388"/>
                </a:cubicBezTo>
                <a:cubicBezTo>
                  <a:pt x="507214" y="6068335"/>
                  <a:pt x="618923" y="6043434"/>
                  <a:pt x="709496" y="6004307"/>
                </a:cubicBezTo>
                <a:cubicBezTo>
                  <a:pt x="821206" y="5954508"/>
                  <a:pt x="887626" y="5862025"/>
                  <a:pt x="969143" y="5755314"/>
                </a:cubicBezTo>
                <a:cubicBezTo>
                  <a:pt x="887626" y="5726858"/>
                  <a:pt x="836301" y="5805112"/>
                  <a:pt x="769879" y="5801555"/>
                </a:cubicBezTo>
                <a:cubicBezTo>
                  <a:pt x="766860" y="5790884"/>
                  <a:pt x="760822" y="5769542"/>
                  <a:pt x="760822" y="5769542"/>
                </a:cubicBezTo>
                <a:cubicBezTo>
                  <a:pt x="869512" y="5712629"/>
                  <a:pt x="917816" y="5605917"/>
                  <a:pt x="935933" y="5474306"/>
                </a:cubicBezTo>
                <a:cubicBezTo>
                  <a:pt x="941970" y="5406721"/>
                  <a:pt x="981219" y="5385379"/>
                  <a:pt x="1020468" y="5353367"/>
                </a:cubicBezTo>
                <a:cubicBezTo>
                  <a:pt x="1153310" y="5243097"/>
                  <a:pt x="1295209" y="5143500"/>
                  <a:pt x="1406918" y="4994104"/>
                </a:cubicBezTo>
                <a:cubicBezTo>
                  <a:pt x="1277095" y="5011889"/>
                  <a:pt x="1174445" y="5111487"/>
                  <a:pt x="1038583" y="5154171"/>
                </a:cubicBezTo>
                <a:cubicBezTo>
                  <a:pt x="1147271" y="4990547"/>
                  <a:pt x="1289172" y="4905177"/>
                  <a:pt x="1418994" y="4805580"/>
                </a:cubicBezTo>
                <a:cubicBezTo>
                  <a:pt x="1479378" y="4759339"/>
                  <a:pt x="1533721" y="4702425"/>
                  <a:pt x="1603162" y="4677526"/>
                </a:cubicBezTo>
                <a:cubicBezTo>
                  <a:pt x="1627315" y="4670412"/>
                  <a:pt x="1669584" y="4652628"/>
                  <a:pt x="1648449" y="4602828"/>
                </a:cubicBezTo>
                <a:cubicBezTo>
                  <a:pt x="1630334" y="4560144"/>
                  <a:pt x="1597123" y="4574373"/>
                  <a:pt x="1566931" y="4585042"/>
                </a:cubicBezTo>
                <a:cubicBezTo>
                  <a:pt x="1494473" y="4613499"/>
                  <a:pt x="1415975" y="4613499"/>
                  <a:pt x="1316344" y="4613499"/>
                </a:cubicBezTo>
                <a:cubicBezTo>
                  <a:pt x="1400879" y="4478331"/>
                  <a:pt x="1554856" y="4521016"/>
                  <a:pt x="1627315" y="4378734"/>
                </a:cubicBezTo>
                <a:cubicBezTo>
                  <a:pt x="1536741" y="4353835"/>
                  <a:pt x="1467300" y="4403633"/>
                  <a:pt x="1394842" y="4414305"/>
                </a:cubicBezTo>
                <a:cubicBezTo>
                  <a:pt x="1328419" y="4424975"/>
                  <a:pt x="1313325" y="4400076"/>
                  <a:pt x="1328419" y="4321821"/>
                </a:cubicBezTo>
                <a:cubicBezTo>
                  <a:pt x="1352573" y="4200882"/>
                  <a:pt x="1316344" y="4140411"/>
                  <a:pt x="1219731" y="4172424"/>
                </a:cubicBezTo>
                <a:cubicBezTo>
                  <a:pt x="1129157" y="4204438"/>
                  <a:pt x="1120099" y="4158196"/>
                  <a:pt x="1144253" y="4090612"/>
                </a:cubicBezTo>
                <a:cubicBezTo>
                  <a:pt x="1180482" y="3991015"/>
                  <a:pt x="1141234" y="3912759"/>
                  <a:pt x="1114061" y="3827390"/>
                </a:cubicBezTo>
                <a:cubicBezTo>
                  <a:pt x="1071793" y="3699337"/>
                  <a:pt x="1089907" y="3635309"/>
                  <a:pt x="1177463" y="3539269"/>
                </a:cubicBezTo>
                <a:cubicBezTo>
                  <a:pt x="1228788" y="3485914"/>
                  <a:pt x="1280115" y="3439672"/>
                  <a:pt x="1352573" y="3393429"/>
                </a:cubicBezTo>
                <a:cubicBezTo>
                  <a:pt x="1186520" y="3368530"/>
                  <a:pt x="1358611" y="3283162"/>
                  <a:pt x="1301248" y="3229805"/>
                </a:cubicBezTo>
                <a:cubicBezTo>
                  <a:pt x="1183502" y="3208463"/>
                  <a:pt x="1089907" y="3379202"/>
                  <a:pt x="929894" y="3329402"/>
                </a:cubicBezTo>
                <a:cubicBezTo>
                  <a:pt x="1123118" y="3183563"/>
                  <a:pt x="1340497" y="3137322"/>
                  <a:pt x="1482396" y="2941684"/>
                </a:cubicBezTo>
                <a:cubicBezTo>
                  <a:pt x="1449186" y="2899000"/>
                  <a:pt x="1415975" y="2941684"/>
                  <a:pt x="1388803" y="2923898"/>
                </a:cubicBezTo>
                <a:cubicBezTo>
                  <a:pt x="1388803" y="2913227"/>
                  <a:pt x="1071793" y="2980812"/>
                  <a:pt x="1053678" y="2703362"/>
                </a:cubicBezTo>
                <a:cubicBezTo>
                  <a:pt x="1047640" y="2703362"/>
                  <a:pt x="1041601" y="2703362"/>
                  <a:pt x="1035564" y="2692689"/>
                </a:cubicBezTo>
                <a:cubicBezTo>
                  <a:pt x="1002354" y="2653563"/>
                  <a:pt x="1032544" y="2561080"/>
                  <a:pt x="978200" y="2553965"/>
                </a:cubicBezTo>
                <a:cubicBezTo>
                  <a:pt x="917816" y="2546851"/>
                  <a:pt x="860453" y="2514837"/>
                  <a:pt x="797052" y="2532623"/>
                </a:cubicBezTo>
                <a:cubicBezTo>
                  <a:pt x="748745" y="2546851"/>
                  <a:pt x="697421" y="2564636"/>
                  <a:pt x="646095" y="2564636"/>
                </a:cubicBezTo>
                <a:cubicBezTo>
                  <a:pt x="591751" y="2564636"/>
                  <a:pt x="516273" y="2685576"/>
                  <a:pt x="483061" y="2525509"/>
                </a:cubicBezTo>
                <a:cubicBezTo>
                  <a:pt x="483061" y="2518395"/>
                  <a:pt x="389468" y="2536181"/>
                  <a:pt x="338143" y="2543294"/>
                </a:cubicBezTo>
                <a:cubicBezTo>
                  <a:pt x="295875" y="2550408"/>
                  <a:pt x="244549" y="2582422"/>
                  <a:pt x="214358" y="2518395"/>
                </a:cubicBezTo>
                <a:cubicBezTo>
                  <a:pt x="199263" y="2479267"/>
                  <a:pt x="271722" y="2408126"/>
                  <a:pt x="335123" y="2401012"/>
                </a:cubicBezTo>
                <a:cubicBezTo>
                  <a:pt x="392486" y="2393898"/>
                  <a:pt x="449850" y="2386784"/>
                  <a:pt x="504195" y="2401012"/>
                </a:cubicBezTo>
                <a:cubicBezTo>
                  <a:pt x="570616" y="2418796"/>
                  <a:pt x="606846" y="2390340"/>
                  <a:pt x="624961" y="2326314"/>
                </a:cubicBezTo>
                <a:cubicBezTo>
                  <a:pt x="646095" y="2258731"/>
                  <a:pt x="685344" y="2223159"/>
                  <a:pt x="739688" y="2191146"/>
                </a:cubicBezTo>
                <a:cubicBezTo>
                  <a:pt x="872530" y="2112891"/>
                  <a:pt x="999334" y="2020407"/>
                  <a:pt x="1144253" y="1974165"/>
                </a:cubicBezTo>
                <a:cubicBezTo>
                  <a:pt x="1171425" y="1967051"/>
                  <a:pt x="1204635" y="1952823"/>
                  <a:pt x="1216712" y="1892353"/>
                </a:cubicBezTo>
                <a:cubicBezTo>
                  <a:pt x="824224" y="1984836"/>
                  <a:pt x="467966" y="2223159"/>
                  <a:pt x="63401" y="2208931"/>
                </a:cubicBezTo>
                <a:cubicBezTo>
                  <a:pt x="172091" y="2134233"/>
                  <a:pt x="301913" y="2130676"/>
                  <a:pt x="419660" y="2077320"/>
                </a:cubicBezTo>
                <a:cubicBezTo>
                  <a:pt x="335123" y="2038192"/>
                  <a:pt x="256626" y="2080877"/>
                  <a:pt x="178128" y="2102219"/>
                </a:cubicBezTo>
                <a:cubicBezTo>
                  <a:pt x="111707" y="2120004"/>
                  <a:pt x="51324" y="2123562"/>
                  <a:pt x="45286" y="2013292"/>
                </a:cubicBezTo>
                <a:cubicBezTo>
                  <a:pt x="45286" y="2002622"/>
                  <a:pt x="45286" y="1995507"/>
                  <a:pt x="45286" y="1984836"/>
                </a:cubicBezTo>
                <a:cubicBezTo>
                  <a:pt x="69439" y="1938595"/>
                  <a:pt x="102650" y="1917252"/>
                  <a:pt x="144917" y="1903025"/>
                </a:cubicBezTo>
                <a:cubicBezTo>
                  <a:pt x="169071" y="1895910"/>
                  <a:pt x="202281" y="1881683"/>
                  <a:pt x="202281" y="1849668"/>
                </a:cubicBezTo>
                <a:cubicBezTo>
                  <a:pt x="199263" y="1728729"/>
                  <a:pt x="280779" y="1693158"/>
                  <a:pt x="359276" y="1657587"/>
                </a:cubicBezTo>
                <a:cubicBezTo>
                  <a:pt x="317008" y="1597117"/>
                  <a:pt x="280779" y="1639802"/>
                  <a:pt x="247569" y="1636245"/>
                </a:cubicBezTo>
                <a:cubicBezTo>
                  <a:pt x="226434" y="1632688"/>
                  <a:pt x="205301" y="1629132"/>
                  <a:pt x="205301" y="1597117"/>
                </a:cubicBezTo>
                <a:cubicBezTo>
                  <a:pt x="205301" y="1572219"/>
                  <a:pt x="214358" y="1540204"/>
                  <a:pt x="235492" y="1540204"/>
                </a:cubicBezTo>
                <a:cubicBezTo>
                  <a:pt x="368334" y="1536647"/>
                  <a:pt x="443813" y="1365909"/>
                  <a:pt x="582694" y="1365909"/>
                </a:cubicBezTo>
                <a:cubicBezTo>
                  <a:pt x="667229" y="1365909"/>
                  <a:pt x="540425" y="1269868"/>
                  <a:pt x="609865" y="1230741"/>
                </a:cubicBezTo>
                <a:cubicBezTo>
                  <a:pt x="624961" y="1220069"/>
                  <a:pt x="567597" y="1205842"/>
                  <a:pt x="543445" y="1209399"/>
                </a:cubicBezTo>
                <a:cubicBezTo>
                  <a:pt x="519291" y="1212955"/>
                  <a:pt x="498156" y="1237855"/>
                  <a:pt x="467966" y="1220069"/>
                </a:cubicBezTo>
                <a:cubicBezTo>
                  <a:pt x="452870" y="1156043"/>
                  <a:pt x="492119" y="1131144"/>
                  <a:pt x="528348" y="1113358"/>
                </a:cubicBezTo>
                <a:cubicBezTo>
                  <a:pt x="606846" y="1070674"/>
                  <a:pt x="685344" y="1020875"/>
                  <a:pt x="772899" y="1006647"/>
                </a:cubicBezTo>
                <a:cubicBezTo>
                  <a:pt x="803089" y="1003089"/>
                  <a:pt x="821206" y="985305"/>
                  <a:pt x="818186" y="949734"/>
                </a:cubicBezTo>
                <a:cubicBezTo>
                  <a:pt x="812148" y="903491"/>
                  <a:pt x="781956" y="917720"/>
                  <a:pt x="757803" y="921277"/>
                </a:cubicBezTo>
                <a:cubicBezTo>
                  <a:pt x="742707" y="924835"/>
                  <a:pt x="727611" y="935506"/>
                  <a:pt x="712516" y="910606"/>
                </a:cubicBezTo>
                <a:cubicBezTo>
                  <a:pt x="1065755" y="658055"/>
                  <a:pt x="1252941" y="672284"/>
                  <a:pt x="1648449" y="465975"/>
                </a:cubicBezTo>
                <a:cubicBezTo>
                  <a:pt x="1560894" y="426847"/>
                  <a:pt x="1497492" y="455303"/>
                  <a:pt x="1437109" y="462417"/>
                </a:cubicBezTo>
                <a:cubicBezTo>
                  <a:pt x="1286152" y="480203"/>
                  <a:pt x="1379746" y="512216"/>
                  <a:pt x="1228788" y="533558"/>
                </a:cubicBezTo>
                <a:cubicBezTo>
                  <a:pt x="1156328" y="544229"/>
                  <a:pt x="1089907" y="579800"/>
                  <a:pt x="1008391" y="522887"/>
                </a:cubicBezTo>
                <a:cubicBezTo>
                  <a:pt x="954047" y="483759"/>
                  <a:pt x="866492" y="526444"/>
                  <a:pt x="800071" y="558458"/>
                </a:cubicBezTo>
                <a:cubicBezTo>
                  <a:pt x="745726" y="586915"/>
                  <a:pt x="691382" y="594028"/>
                  <a:pt x="618923" y="558458"/>
                </a:cubicBezTo>
                <a:cubicBezTo>
                  <a:pt x="685344" y="537116"/>
                  <a:pt x="736668" y="519330"/>
                  <a:pt x="787995" y="505101"/>
                </a:cubicBezTo>
                <a:cubicBezTo>
                  <a:pt x="830263" y="494431"/>
                  <a:pt x="854416" y="469532"/>
                  <a:pt x="851396" y="416176"/>
                </a:cubicBezTo>
                <a:cubicBezTo>
                  <a:pt x="851396" y="387720"/>
                  <a:pt x="860453" y="348592"/>
                  <a:pt x="830263" y="334364"/>
                </a:cubicBezTo>
                <a:cubicBezTo>
                  <a:pt x="806109" y="320135"/>
                  <a:pt x="772899" y="334364"/>
                  <a:pt x="760822" y="359262"/>
                </a:cubicBezTo>
                <a:cubicBezTo>
                  <a:pt x="745726" y="405504"/>
                  <a:pt x="730631" y="448189"/>
                  <a:pt x="679305" y="451747"/>
                </a:cubicBezTo>
                <a:cubicBezTo>
                  <a:pt x="609865" y="458860"/>
                  <a:pt x="649115" y="430405"/>
                  <a:pt x="661190" y="394834"/>
                </a:cubicBezTo>
                <a:cubicBezTo>
                  <a:pt x="673267" y="355706"/>
                  <a:pt x="637037" y="345034"/>
                  <a:pt x="612884" y="352148"/>
                </a:cubicBezTo>
                <a:cubicBezTo>
                  <a:pt x="522310" y="384162"/>
                  <a:pt x="428717" y="327250"/>
                  <a:pt x="335123" y="373491"/>
                </a:cubicBezTo>
                <a:cubicBezTo>
                  <a:pt x="359276" y="259665"/>
                  <a:pt x="410603" y="209867"/>
                  <a:pt x="519291" y="192082"/>
                </a:cubicBezTo>
                <a:cubicBezTo>
                  <a:pt x="558540" y="188525"/>
                  <a:pt x="600808" y="195638"/>
                  <a:pt x="637037" y="163625"/>
                </a:cubicBezTo>
                <a:cubicBezTo>
                  <a:pt x="658172" y="145839"/>
                  <a:pt x="679305" y="124497"/>
                  <a:pt x="664209" y="88927"/>
                </a:cubicBezTo>
                <a:cubicBezTo>
                  <a:pt x="655152" y="64027"/>
                  <a:pt x="631000" y="64027"/>
                  <a:pt x="609865" y="71141"/>
                </a:cubicBezTo>
                <a:cubicBezTo>
                  <a:pt x="522310" y="110269"/>
                  <a:pt x="428717" y="120941"/>
                  <a:pt x="338143" y="135168"/>
                </a:cubicBezTo>
                <a:cubicBezTo>
                  <a:pt x="323047" y="138725"/>
                  <a:pt x="307951" y="145839"/>
                  <a:pt x="292855" y="110269"/>
                </a:cubicBezTo>
                <a:cubicBezTo>
                  <a:pt x="398525" y="78255"/>
                  <a:pt x="501176" y="35571"/>
                  <a:pt x="6068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C3353F8-9E1C-10E7-3F95-910C71AF6C22}"/>
              </a:ext>
            </a:extLst>
          </p:cNvPr>
          <p:cNvSpPr>
            <a:spLocks noGrp="1"/>
          </p:cNvSpPr>
          <p:nvPr>
            <p:ph type="title"/>
          </p:nvPr>
        </p:nvSpPr>
        <p:spPr>
          <a:xfrm>
            <a:off x="796962" y="726222"/>
            <a:ext cx="10450286" cy="5305529"/>
          </a:xfrm>
          <a:noFill/>
        </p:spPr>
        <p:txBody>
          <a:bodyPr vert="horz" lIns="91440" tIns="45720" rIns="91440" bIns="45720" rtlCol="0" anchor="ctr">
            <a:normAutofit fontScale="90000"/>
          </a:bodyPr>
          <a:lstStyle/>
          <a:p>
            <a:pPr algn="l"/>
            <a:r>
              <a:rPr lang="en-US" sz="5300" i="0" dirty="0">
                <a:latin typeface="Kinetic Letters Joined"/>
              </a:rPr>
              <a:t>Children will be in activity groups of 12. These groups will remain the same throughout the trip. Each group will be led by qualified instructors at Manor Adventure, with Red Hill school staff supporting</a:t>
            </a:r>
            <a:r>
              <a:rPr lang="en-US" sz="5300" dirty="0">
                <a:latin typeface="Kinetic Letters Joined"/>
              </a:rPr>
              <a:t>.</a:t>
            </a:r>
            <a:br>
              <a:rPr lang="en-US" sz="4800" dirty="0">
                <a:latin typeface="Kinetic Letters Joined" pitchFamily="50" charset="0"/>
              </a:rPr>
            </a:br>
            <a:br>
              <a:rPr lang="en-US" sz="4800" dirty="0">
                <a:latin typeface="Kinetic Letters Joined" pitchFamily="50" charset="0"/>
              </a:rPr>
            </a:br>
            <a:br>
              <a:rPr lang="en-US" sz="4800" dirty="0">
                <a:latin typeface="Kinetic Letters Joined" pitchFamily="50" charset="0"/>
              </a:rPr>
            </a:br>
            <a:br>
              <a:rPr lang="en-US" sz="4800" dirty="0">
                <a:latin typeface="Kinetic Letters Joined" pitchFamily="50" charset="0"/>
              </a:rPr>
            </a:br>
            <a:endParaRPr lang="en-US" sz="4800" dirty="0">
              <a:latin typeface="Kinetic Letters Joined" pitchFamily="50" charset="0"/>
            </a:endParaRPr>
          </a:p>
        </p:txBody>
      </p:sp>
      <p:pic>
        <p:nvPicPr>
          <p:cNvPr id="4" name="Picture 3">
            <a:extLst>
              <a:ext uri="{FF2B5EF4-FFF2-40B4-BE49-F238E27FC236}">
                <a16:creationId xmlns:a16="http://schemas.microsoft.com/office/drawing/2014/main" id="{FD610145-C1F6-F7D9-8F14-28CAD62B42F9}"/>
              </a:ext>
            </a:extLst>
          </p:cNvPr>
          <p:cNvPicPr>
            <a:picLocks noChangeAspect="1"/>
          </p:cNvPicPr>
          <p:nvPr/>
        </p:nvPicPr>
        <p:blipFill>
          <a:blip r:embed="rId2"/>
          <a:stretch>
            <a:fillRect/>
          </a:stretch>
        </p:blipFill>
        <p:spPr>
          <a:xfrm>
            <a:off x="545110" y="4172164"/>
            <a:ext cx="3248726" cy="2337498"/>
          </a:xfrm>
          <a:prstGeom prst="rect">
            <a:avLst/>
          </a:prstGeom>
        </p:spPr>
      </p:pic>
      <p:pic>
        <p:nvPicPr>
          <p:cNvPr id="6" name="Picture 5">
            <a:extLst>
              <a:ext uri="{FF2B5EF4-FFF2-40B4-BE49-F238E27FC236}">
                <a16:creationId xmlns:a16="http://schemas.microsoft.com/office/drawing/2014/main" id="{2446985E-0867-6504-9EBD-3FB4542DABE3}"/>
              </a:ext>
            </a:extLst>
          </p:cNvPr>
          <p:cNvPicPr>
            <a:picLocks noChangeAspect="1"/>
          </p:cNvPicPr>
          <p:nvPr/>
        </p:nvPicPr>
        <p:blipFill>
          <a:blip r:embed="rId3"/>
          <a:stretch>
            <a:fillRect/>
          </a:stretch>
        </p:blipFill>
        <p:spPr>
          <a:xfrm>
            <a:off x="4187053" y="4172164"/>
            <a:ext cx="3363497" cy="2349428"/>
          </a:xfrm>
          <a:prstGeom prst="rect">
            <a:avLst/>
          </a:prstGeom>
        </p:spPr>
      </p:pic>
      <p:pic>
        <p:nvPicPr>
          <p:cNvPr id="10" name="Picture 9">
            <a:extLst>
              <a:ext uri="{FF2B5EF4-FFF2-40B4-BE49-F238E27FC236}">
                <a16:creationId xmlns:a16="http://schemas.microsoft.com/office/drawing/2014/main" id="{5AE87562-4BEE-9D3B-B644-CDFB6D43F918}"/>
              </a:ext>
            </a:extLst>
          </p:cNvPr>
          <p:cNvPicPr>
            <a:picLocks noChangeAspect="1"/>
          </p:cNvPicPr>
          <p:nvPr/>
        </p:nvPicPr>
        <p:blipFill>
          <a:blip r:embed="rId4"/>
          <a:stretch>
            <a:fillRect/>
          </a:stretch>
        </p:blipFill>
        <p:spPr>
          <a:xfrm>
            <a:off x="7843080" y="4160235"/>
            <a:ext cx="3223180" cy="2349427"/>
          </a:xfrm>
          <a:prstGeom prst="rect">
            <a:avLst/>
          </a:prstGeom>
        </p:spPr>
      </p:pic>
    </p:spTree>
    <p:extLst>
      <p:ext uri="{BB962C8B-B14F-4D97-AF65-F5344CB8AC3E}">
        <p14:creationId xmlns:p14="http://schemas.microsoft.com/office/powerpoint/2010/main" val="991752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DAB53-8396-1300-ECE8-E80B28F18A88}"/>
              </a:ext>
            </a:extLst>
          </p:cNvPr>
          <p:cNvSpPr>
            <a:spLocks noGrp="1"/>
          </p:cNvSpPr>
          <p:nvPr>
            <p:ph type="title"/>
          </p:nvPr>
        </p:nvSpPr>
        <p:spPr>
          <a:xfrm>
            <a:off x="807397" y="408562"/>
            <a:ext cx="10583692" cy="5904689"/>
          </a:xfrm>
        </p:spPr>
        <p:txBody>
          <a:bodyPr>
            <a:normAutofit fontScale="90000"/>
          </a:bodyPr>
          <a:lstStyle/>
          <a:p>
            <a:r>
              <a:rPr lang="en-GB" i="0" dirty="0">
                <a:latin typeface="Kinetic Letters Joined" pitchFamily="50" charset="0"/>
              </a:rPr>
              <a:t>Sleeping arrangements:</a:t>
            </a:r>
            <a:br>
              <a:rPr lang="en-GB" i="0" dirty="0">
                <a:latin typeface="Kinetic Letters Joined" pitchFamily="50" charset="0"/>
              </a:rPr>
            </a:br>
            <a:br>
              <a:rPr lang="en-GB" i="0" dirty="0">
                <a:latin typeface="Kinetic Letters Joined" pitchFamily="50" charset="0"/>
              </a:rPr>
            </a:br>
            <a:r>
              <a:rPr lang="en-GB" i="0" dirty="0">
                <a:latin typeface="Kinetic Letters Joined" pitchFamily="50" charset="0"/>
              </a:rPr>
              <a:t>We will be staying in ‘The Mews’ and children </a:t>
            </a:r>
            <a:br>
              <a:rPr lang="en-GB" i="0" dirty="0">
                <a:latin typeface="Kinetic Letters Joined" pitchFamily="50" charset="0"/>
              </a:rPr>
            </a:br>
            <a:r>
              <a:rPr lang="en-GB" i="0" dirty="0">
                <a:latin typeface="Kinetic Letters Joined" pitchFamily="50" charset="0"/>
              </a:rPr>
              <a:t>will be sleeping in groups of 6-12. All children </a:t>
            </a:r>
            <a:br>
              <a:rPr lang="en-GB" i="0" dirty="0">
                <a:latin typeface="Kinetic Letters Joined" pitchFamily="50" charset="0"/>
              </a:rPr>
            </a:br>
            <a:r>
              <a:rPr lang="en-GB" i="0" dirty="0">
                <a:latin typeface="Kinetic Letters Joined" pitchFamily="50" charset="0"/>
              </a:rPr>
              <a:t>will be with a friend that they have chosen in boy or girl rooms. Each room has its own bathroom with toilet, sink and shower.</a:t>
            </a:r>
            <a:br>
              <a:rPr lang="en-GB" i="0" dirty="0">
                <a:latin typeface="Kinetic Letters Joined" pitchFamily="50" charset="0"/>
              </a:rPr>
            </a:br>
            <a:br>
              <a:rPr lang="en-GB" i="0" dirty="0">
                <a:latin typeface="Kinetic Letters Joined" pitchFamily="50" charset="0"/>
              </a:rPr>
            </a:br>
            <a:r>
              <a:rPr lang="en-GB" i="0" dirty="0">
                <a:latin typeface="Kinetic Letters Joined" pitchFamily="50" charset="0"/>
              </a:rPr>
              <a:t>We stayed in this accommodation last year and it worked brilliantly, as we have a private courtyard the children can play in during free time.</a:t>
            </a:r>
          </a:p>
        </p:txBody>
      </p:sp>
      <p:pic>
        <p:nvPicPr>
          <p:cNvPr id="5" name="Picture 4">
            <a:extLst>
              <a:ext uri="{FF2B5EF4-FFF2-40B4-BE49-F238E27FC236}">
                <a16:creationId xmlns:a16="http://schemas.microsoft.com/office/drawing/2014/main" id="{FFCE685E-7CE6-E207-6006-C7EC7333C5DE}"/>
              </a:ext>
            </a:extLst>
          </p:cNvPr>
          <p:cNvPicPr>
            <a:picLocks noChangeAspect="1"/>
          </p:cNvPicPr>
          <p:nvPr/>
        </p:nvPicPr>
        <p:blipFill>
          <a:blip r:embed="rId2"/>
          <a:stretch>
            <a:fillRect/>
          </a:stretch>
        </p:blipFill>
        <p:spPr>
          <a:xfrm>
            <a:off x="8479965" y="301557"/>
            <a:ext cx="3154315" cy="2335849"/>
          </a:xfrm>
          <a:prstGeom prst="rect">
            <a:avLst/>
          </a:prstGeom>
        </p:spPr>
      </p:pic>
    </p:spTree>
    <p:extLst>
      <p:ext uri="{BB962C8B-B14F-4D97-AF65-F5344CB8AC3E}">
        <p14:creationId xmlns:p14="http://schemas.microsoft.com/office/powerpoint/2010/main" val="1059018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5A1D6-E516-465D-4D3C-31B029C438FB}"/>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37437DB2-6A3C-B327-D268-21F2CDA3A2A8}"/>
              </a:ext>
            </a:extLst>
          </p:cNvPr>
          <p:cNvPicPr>
            <a:picLocks noChangeAspect="1"/>
          </p:cNvPicPr>
          <p:nvPr/>
        </p:nvPicPr>
        <p:blipFill>
          <a:blip r:embed="rId2"/>
          <a:stretch>
            <a:fillRect/>
          </a:stretch>
        </p:blipFill>
        <p:spPr>
          <a:xfrm>
            <a:off x="3052337" y="113837"/>
            <a:ext cx="6087325" cy="6630325"/>
          </a:xfrm>
          <a:prstGeom prst="rect">
            <a:avLst/>
          </a:prstGeom>
        </p:spPr>
      </p:pic>
    </p:spTree>
    <p:extLst>
      <p:ext uri="{BB962C8B-B14F-4D97-AF65-F5344CB8AC3E}">
        <p14:creationId xmlns:p14="http://schemas.microsoft.com/office/powerpoint/2010/main" val="1229471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8421185-8640-A2D0-4E9D-368A1D19CC52}"/>
              </a:ext>
            </a:extLst>
          </p:cNvPr>
          <p:cNvSpPr>
            <a:spLocks noGrp="1"/>
          </p:cNvSpPr>
          <p:nvPr>
            <p:ph type="body" idx="1"/>
          </p:nvPr>
        </p:nvSpPr>
        <p:spPr>
          <a:xfrm>
            <a:off x="803868" y="223737"/>
            <a:ext cx="5292132" cy="622570"/>
          </a:xfrm>
        </p:spPr>
        <p:txBody>
          <a:bodyPr>
            <a:normAutofit lnSpcReduction="10000"/>
          </a:bodyPr>
          <a:lstStyle/>
          <a:p>
            <a:r>
              <a:rPr lang="en-GB" sz="3600" u="sng" dirty="0">
                <a:latin typeface="Kinetic Letters Joined" pitchFamily="50" charset="0"/>
              </a:rPr>
              <a:t>Recommended kit list:</a:t>
            </a:r>
          </a:p>
          <a:p>
            <a:endParaRPr lang="en-GB" sz="4800" dirty="0">
              <a:latin typeface="Kinetic Letters Joined" pitchFamily="50" charset="0"/>
            </a:endParaRPr>
          </a:p>
        </p:txBody>
      </p:sp>
      <p:sp>
        <p:nvSpPr>
          <p:cNvPr id="2" name="TextBox 1">
            <a:extLst>
              <a:ext uri="{FF2B5EF4-FFF2-40B4-BE49-F238E27FC236}">
                <a16:creationId xmlns:a16="http://schemas.microsoft.com/office/drawing/2014/main" id="{AA633174-EB7E-B95D-BC59-106727105740}"/>
              </a:ext>
            </a:extLst>
          </p:cNvPr>
          <p:cNvSpPr txBox="1"/>
          <p:nvPr/>
        </p:nvSpPr>
        <p:spPr>
          <a:xfrm>
            <a:off x="434502" y="710120"/>
            <a:ext cx="11322996" cy="5632311"/>
          </a:xfrm>
          <a:prstGeom prst="rect">
            <a:avLst/>
          </a:prstGeom>
          <a:noFill/>
        </p:spPr>
        <p:txBody>
          <a:bodyPr wrap="square" rtlCol="0">
            <a:spAutoFit/>
          </a:bodyPr>
          <a:lstStyle/>
          <a:p>
            <a:r>
              <a:rPr lang="en-GB" sz="2000" dirty="0">
                <a:latin typeface="Kinetic Letters Joined" pitchFamily="50" charset="0"/>
              </a:rPr>
              <a:t>-One suitcase per child</a:t>
            </a:r>
          </a:p>
          <a:p>
            <a:r>
              <a:rPr lang="en-GB" sz="2000" u="sng" dirty="0">
                <a:latin typeface="Kinetic Letters Joined" pitchFamily="50" charset="0"/>
              </a:rPr>
              <a:t>Clothing</a:t>
            </a:r>
          </a:p>
          <a:p>
            <a:r>
              <a:rPr lang="en-GB" sz="2000" dirty="0">
                <a:latin typeface="Kinetic Letters Joined" pitchFamily="50" charset="0"/>
              </a:rPr>
              <a:t>-OLD clothes (ALL labelled!) </a:t>
            </a:r>
            <a:r>
              <a:rPr lang="en-GB" sz="2000" b="1" dirty="0">
                <a:latin typeface="Kinetic Letters Joined" pitchFamily="50" charset="0"/>
              </a:rPr>
              <a:t>Long sleeved </a:t>
            </a:r>
            <a:r>
              <a:rPr lang="en-GB" sz="2000" dirty="0">
                <a:latin typeface="Kinetic Letters Joined" pitchFamily="50" charset="0"/>
              </a:rPr>
              <a:t>shirts/jumpers, trousers/jogging bottoms (no denim), T-shirts, shorts, underwear</a:t>
            </a:r>
          </a:p>
          <a:p>
            <a:r>
              <a:rPr lang="en-GB" sz="2000" dirty="0">
                <a:latin typeface="Kinetic Letters Joined" pitchFamily="50" charset="0"/>
              </a:rPr>
              <a:t>-Closed toe shoes </a:t>
            </a:r>
            <a:r>
              <a:rPr lang="en-GB" sz="2000" dirty="0" err="1">
                <a:latin typeface="Kinetic Letters Joined" pitchFamily="50" charset="0"/>
              </a:rPr>
              <a:t>e.g</a:t>
            </a:r>
            <a:r>
              <a:rPr lang="en-GB" sz="2000" dirty="0">
                <a:latin typeface="Kinetic Letters Joined" pitchFamily="50" charset="0"/>
              </a:rPr>
              <a:t> trainers, NO wellies</a:t>
            </a:r>
          </a:p>
          <a:p>
            <a:r>
              <a:rPr lang="en-GB" sz="2000" dirty="0">
                <a:latin typeface="Kinetic Letters Joined" pitchFamily="50" charset="0"/>
              </a:rPr>
              <a:t>-Underwear and socks</a:t>
            </a:r>
          </a:p>
          <a:p>
            <a:r>
              <a:rPr lang="en-GB" sz="2000">
                <a:latin typeface="Kinetic Letters Joined" pitchFamily="50" charset="0"/>
              </a:rPr>
              <a:t>-</a:t>
            </a:r>
            <a:r>
              <a:rPr lang="en-GB" sz="2000" dirty="0">
                <a:latin typeface="Kinetic Letters Joined" pitchFamily="50" charset="0"/>
              </a:rPr>
              <a:t>Waterproof jacket</a:t>
            </a:r>
          </a:p>
          <a:p>
            <a:r>
              <a:rPr lang="en-GB" sz="2000" dirty="0">
                <a:latin typeface="Kinetic Letters Joined" pitchFamily="50" charset="0"/>
              </a:rPr>
              <a:t>-PJs and slippers</a:t>
            </a:r>
          </a:p>
          <a:p>
            <a:r>
              <a:rPr lang="en-GB" sz="2000" u="sng" dirty="0">
                <a:latin typeface="Kinetic Letters Joined" pitchFamily="50" charset="0"/>
              </a:rPr>
              <a:t>Other</a:t>
            </a:r>
          </a:p>
          <a:p>
            <a:r>
              <a:rPr lang="en-GB" sz="2000" dirty="0">
                <a:latin typeface="Kinetic Letters Joined" pitchFamily="50" charset="0"/>
              </a:rPr>
              <a:t>-Sleeping bag and pillow with pillowcase</a:t>
            </a:r>
          </a:p>
          <a:p>
            <a:r>
              <a:rPr lang="en-GB" sz="2000" dirty="0">
                <a:latin typeface="Kinetic Letters Joined" pitchFamily="50" charset="0"/>
              </a:rPr>
              <a:t>-Refillable drinks bottle</a:t>
            </a:r>
          </a:p>
          <a:p>
            <a:r>
              <a:rPr lang="en-GB" sz="2000" dirty="0">
                <a:latin typeface="Kinetic Letters Joined" pitchFamily="50" charset="0"/>
              </a:rPr>
              <a:t>-A torch</a:t>
            </a:r>
          </a:p>
          <a:p>
            <a:r>
              <a:rPr lang="en-GB" sz="2000" dirty="0">
                <a:latin typeface="Kinetic Letters Joined" pitchFamily="50" charset="0"/>
              </a:rPr>
              <a:t>-Small rucksack/school bag for walk</a:t>
            </a:r>
          </a:p>
          <a:p>
            <a:r>
              <a:rPr lang="en-GB" sz="2000" dirty="0">
                <a:latin typeface="Kinetic Letters Joined" pitchFamily="50" charset="0"/>
              </a:rPr>
              <a:t>-Toiletries e.g. shampoo, body wash (only roll on deodorant)</a:t>
            </a:r>
          </a:p>
          <a:p>
            <a:r>
              <a:rPr lang="en-GB" sz="2000" dirty="0">
                <a:latin typeface="Kinetic Letters Joined" pitchFamily="50" charset="0"/>
              </a:rPr>
              <a:t>-Bath towels x 2</a:t>
            </a:r>
          </a:p>
          <a:p>
            <a:r>
              <a:rPr lang="en-GB" sz="2000" dirty="0">
                <a:latin typeface="Kinetic Letters Joined" pitchFamily="50" charset="0"/>
              </a:rPr>
              <a:t>-Sunglasses, suncream, hat</a:t>
            </a:r>
          </a:p>
          <a:p>
            <a:r>
              <a:rPr lang="en-GB" sz="2000" dirty="0">
                <a:latin typeface="Kinetic Letters Joined" pitchFamily="50" charset="0"/>
              </a:rPr>
              <a:t>-Black bin liner for dirty clothes</a:t>
            </a:r>
          </a:p>
          <a:p>
            <a:r>
              <a:rPr lang="en-GB" sz="2000" dirty="0">
                <a:latin typeface="Kinetic Letters Joined" pitchFamily="50" charset="0"/>
              </a:rPr>
              <a:t>-Book, playing cards etc NO electronics or phones</a:t>
            </a:r>
          </a:p>
          <a:p>
            <a:r>
              <a:rPr lang="en-GB" sz="2000" dirty="0">
                <a:latin typeface="Kinetic Letters Joined" pitchFamily="50" charset="0"/>
              </a:rPr>
              <a:t>-Money for snacks (Maximum £5)			        </a:t>
            </a:r>
            <a:r>
              <a:rPr lang="en-GB" sz="2000" b="1" dirty="0">
                <a:latin typeface="Kinetic Letters Joined" pitchFamily="50" charset="0"/>
              </a:rPr>
              <a:t>*Children must NOT bring any NUT products, due to allergies in the group</a:t>
            </a:r>
          </a:p>
        </p:txBody>
      </p:sp>
    </p:spTree>
    <p:extLst>
      <p:ext uri="{BB962C8B-B14F-4D97-AF65-F5344CB8AC3E}">
        <p14:creationId xmlns:p14="http://schemas.microsoft.com/office/powerpoint/2010/main" val="3369801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48B921-34E1-8F68-A09C-61F6B9382BCB}"/>
              </a:ext>
            </a:extLst>
          </p:cNvPr>
          <p:cNvSpPr txBox="1"/>
          <p:nvPr/>
        </p:nvSpPr>
        <p:spPr>
          <a:xfrm>
            <a:off x="330740" y="204281"/>
            <a:ext cx="11167355" cy="6832640"/>
          </a:xfrm>
          <a:prstGeom prst="rect">
            <a:avLst/>
          </a:prstGeom>
          <a:noFill/>
        </p:spPr>
        <p:txBody>
          <a:bodyPr wrap="square" rtlCol="0">
            <a:spAutoFit/>
          </a:bodyPr>
          <a:lstStyle/>
          <a:p>
            <a:r>
              <a:rPr lang="en-GB" sz="4800" b="1" dirty="0">
                <a:latin typeface="Kinetic Letters Joined" pitchFamily="50" charset="0"/>
              </a:rPr>
              <a:t>Medications and Support</a:t>
            </a:r>
          </a:p>
          <a:p>
            <a:endParaRPr lang="en-GB" sz="4800" dirty="0">
              <a:latin typeface="Kinetic Letters Joined" pitchFamily="50" charset="0"/>
            </a:endParaRPr>
          </a:p>
          <a:p>
            <a:r>
              <a:rPr lang="en-GB" sz="3600" dirty="0">
                <a:latin typeface="Kinetic Letters Joined" pitchFamily="50" charset="0"/>
              </a:rPr>
              <a:t>Medication: Medication forms available to fill in today. Medication drop off at school on </a:t>
            </a:r>
            <a:r>
              <a:rPr lang="en-GB" sz="3600" b="1" u="sng" dirty="0">
                <a:latin typeface="Kinetic Letters Joined" pitchFamily="50" charset="0"/>
              </a:rPr>
              <a:t>Monday June 15</a:t>
            </a:r>
            <a:r>
              <a:rPr lang="en-GB" sz="3600" b="1" u="sng" baseline="30000" dirty="0">
                <a:latin typeface="Kinetic Letters Joined" pitchFamily="50" charset="0"/>
              </a:rPr>
              <a:t>th </a:t>
            </a:r>
            <a:r>
              <a:rPr lang="en-GB" sz="3600" b="1" u="sng" dirty="0">
                <a:latin typeface="Kinetic Letters Joined" pitchFamily="50" charset="0"/>
              </a:rPr>
              <a:t> </a:t>
            </a:r>
            <a:r>
              <a:rPr lang="en-GB" sz="3600" dirty="0">
                <a:latin typeface="Kinetic Letters Joined" pitchFamily="50" charset="0"/>
              </a:rPr>
              <a:t>at 8.30am, in the RAP room. Please drop off all medication and paperwork at this time only. School inhalers and Calpol will be taken. If your child requires travel sickness tablets, please ensure you send enough for the journey there and back.</a:t>
            </a:r>
          </a:p>
          <a:p>
            <a:endParaRPr lang="en-GB" sz="3600" dirty="0">
              <a:latin typeface="Kinetic Letters Joined" pitchFamily="50" charset="0"/>
            </a:endParaRPr>
          </a:p>
          <a:p>
            <a:r>
              <a:rPr lang="en-GB" sz="3600" dirty="0">
                <a:latin typeface="Kinetic Letters Joined" pitchFamily="50" charset="0"/>
              </a:rPr>
              <a:t>Additional needs: If your child requires any additional support during this trip, please arrange to speak with Mr Sparkes, Mrs Tomkinson or Mrs Gardner directly, so we can ensure that are supported as needed e.g. bedtime / toileting etc</a:t>
            </a:r>
          </a:p>
          <a:p>
            <a:endParaRPr lang="en-GB" dirty="0"/>
          </a:p>
        </p:txBody>
      </p:sp>
    </p:spTree>
    <p:extLst>
      <p:ext uri="{BB962C8B-B14F-4D97-AF65-F5344CB8AC3E}">
        <p14:creationId xmlns:p14="http://schemas.microsoft.com/office/powerpoint/2010/main" val="2246728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364A65-6EF8-9428-2B5C-A6EA9472D4D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26A1F2E-6D20-A406-4A07-ED370560882B}"/>
              </a:ext>
            </a:extLst>
          </p:cNvPr>
          <p:cNvSpPr txBox="1"/>
          <p:nvPr/>
        </p:nvSpPr>
        <p:spPr>
          <a:xfrm>
            <a:off x="330740" y="204281"/>
            <a:ext cx="11167355" cy="6278642"/>
          </a:xfrm>
          <a:prstGeom prst="rect">
            <a:avLst/>
          </a:prstGeom>
          <a:noFill/>
        </p:spPr>
        <p:txBody>
          <a:bodyPr wrap="square" rtlCol="0">
            <a:spAutoFit/>
          </a:bodyPr>
          <a:lstStyle/>
          <a:p>
            <a:r>
              <a:rPr lang="en-GB" sz="4800" b="1" dirty="0">
                <a:latin typeface="Kinetic Letters Joined" pitchFamily="50" charset="0"/>
              </a:rPr>
              <a:t>Facebook and Permissions</a:t>
            </a:r>
          </a:p>
          <a:p>
            <a:endParaRPr lang="en-GB" sz="4800" dirty="0">
              <a:latin typeface="Kinetic Letters Joined" pitchFamily="50" charset="0"/>
            </a:endParaRPr>
          </a:p>
          <a:p>
            <a:r>
              <a:rPr lang="en-GB" sz="3600" dirty="0">
                <a:latin typeface="Kinetic Letters Joined" pitchFamily="50" charset="0"/>
              </a:rPr>
              <a:t>During the trip, we will post updates via our school Facebook page – this will include photos of the children taking part in the activities.</a:t>
            </a:r>
          </a:p>
          <a:p>
            <a:endParaRPr lang="en-GB" sz="3600" dirty="0">
              <a:latin typeface="Kinetic Letters Joined" pitchFamily="50" charset="0"/>
            </a:endParaRPr>
          </a:p>
          <a:p>
            <a:r>
              <a:rPr lang="en-GB" sz="3600" dirty="0">
                <a:latin typeface="Kinetic Letters Joined" pitchFamily="50" charset="0"/>
              </a:rPr>
              <a:t>If your child </a:t>
            </a:r>
            <a:r>
              <a:rPr lang="en-GB" sz="3600" b="1" dirty="0">
                <a:latin typeface="Kinetic Letters Joined" pitchFamily="50" charset="0"/>
              </a:rPr>
              <a:t>does not </a:t>
            </a:r>
            <a:r>
              <a:rPr lang="en-GB" sz="3600" dirty="0">
                <a:latin typeface="Kinetic Letters Joined" pitchFamily="50" charset="0"/>
              </a:rPr>
              <a:t>have Facebook permission, we will ensure they are not included in the photos posted.</a:t>
            </a:r>
          </a:p>
          <a:p>
            <a:endParaRPr lang="en-GB" sz="3600" dirty="0">
              <a:latin typeface="Kinetic Letters Joined" pitchFamily="50" charset="0"/>
            </a:endParaRPr>
          </a:p>
          <a:p>
            <a:r>
              <a:rPr lang="en-GB" sz="3600" dirty="0">
                <a:latin typeface="Kinetic Letters Joined" pitchFamily="50" charset="0"/>
              </a:rPr>
              <a:t>If you would like to change permissions for this trip only (allow your child to be photographed so you can see them on updates), please let </a:t>
            </a:r>
            <a:r>
              <a:rPr lang="en-GB" sz="3600" b="1" dirty="0">
                <a:latin typeface="Kinetic Letters Joined" pitchFamily="50" charset="0"/>
              </a:rPr>
              <a:t>Mrs Tomkinson </a:t>
            </a:r>
            <a:r>
              <a:rPr lang="en-GB" sz="3600" dirty="0">
                <a:latin typeface="Kinetic Letters Joined" pitchFamily="50" charset="0"/>
              </a:rPr>
              <a:t>know.</a:t>
            </a:r>
          </a:p>
          <a:p>
            <a:endParaRPr lang="en-GB" dirty="0"/>
          </a:p>
        </p:txBody>
      </p:sp>
    </p:spTree>
    <p:extLst>
      <p:ext uri="{BB962C8B-B14F-4D97-AF65-F5344CB8AC3E}">
        <p14:creationId xmlns:p14="http://schemas.microsoft.com/office/powerpoint/2010/main" val="3798848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a:p>
        </p:txBody>
      </p:sp>
      <p:sp useBgFill="1">
        <p:nvSpPr>
          <p:cNvPr id="9" name="Rectangle 8">
            <a:extLst>
              <a:ext uri="{FF2B5EF4-FFF2-40B4-BE49-F238E27FC236}">
                <a16:creationId xmlns:a16="http://schemas.microsoft.com/office/drawing/2014/main" id="{0C277D19-7DB2-4EB7-A9D7-94188998E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EB197D2C-A33B-4345-BB16-C894ABA82F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024" y="1040877"/>
            <a:ext cx="7080494" cy="4776246"/>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5A25C5A-D2C2-E20F-3D1F-4A3D98E03F76}"/>
              </a:ext>
            </a:extLst>
          </p:cNvPr>
          <p:cNvSpPr>
            <a:spLocks noGrp="1"/>
          </p:cNvSpPr>
          <p:nvPr>
            <p:ph type="title"/>
          </p:nvPr>
        </p:nvSpPr>
        <p:spPr>
          <a:xfrm>
            <a:off x="267023" y="0"/>
            <a:ext cx="11657953" cy="1478604"/>
          </a:xfrm>
        </p:spPr>
        <p:txBody>
          <a:bodyPr vert="horz" lIns="91440" tIns="45720" rIns="91440" bIns="45720" rtlCol="0" anchor="ctr">
            <a:normAutofit/>
          </a:bodyPr>
          <a:lstStyle/>
          <a:p>
            <a:pPr algn="l"/>
            <a:r>
              <a:rPr lang="en-US" sz="5200" i="0">
                <a:latin typeface="Kinetic Letters Joined" pitchFamily="50" charset="0"/>
              </a:rPr>
              <a:t>Questions:</a:t>
            </a:r>
          </a:p>
        </p:txBody>
      </p:sp>
      <p:sp>
        <p:nvSpPr>
          <p:cNvPr id="3" name="TextBox 2">
            <a:extLst>
              <a:ext uri="{FF2B5EF4-FFF2-40B4-BE49-F238E27FC236}">
                <a16:creationId xmlns:a16="http://schemas.microsoft.com/office/drawing/2014/main" id="{FEE1F827-2FA3-8A2D-2A18-B07D294E6EF1}"/>
              </a:ext>
            </a:extLst>
          </p:cNvPr>
          <p:cNvSpPr txBox="1"/>
          <p:nvPr/>
        </p:nvSpPr>
        <p:spPr>
          <a:xfrm>
            <a:off x="267022" y="1227954"/>
            <a:ext cx="11603496" cy="6247864"/>
          </a:xfrm>
          <a:prstGeom prst="rect">
            <a:avLst/>
          </a:prstGeom>
          <a:noFill/>
        </p:spPr>
        <p:txBody>
          <a:bodyPr wrap="square" lIns="91440" tIns="45720" rIns="91440" bIns="45720" rtlCol="0" anchor="t">
            <a:spAutoFit/>
          </a:bodyPr>
          <a:lstStyle/>
          <a:p>
            <a:r>
              <a:rPr lang="en-GB" sz="2800" b="1" dirty="0">
                <a:latin typeface="Kinetic Letters Joined" pitchFamily="50" charset="0"/>
              </a:rPr>
              <a:t>Can my child bring a teddy? Absolutely yes!</a:t>
            </a:r>
          </a:p>
          <a:p>
            <a:r>
              <a:rPr lang="en-GB" sz="2800" b="1" dirty="0">
                <a:latin typeface="Kinetic Letters Joined" pitchFamily="50" charset="0"/>
              </a:rPr>
              <a:t>Can my child bring some sweets and snacks? One bag each (NO NUTS due to allergies)</a:t>
            </a:r>
          </a:p>
          <a:p>
            <a:r>
              <a:rPr lang="en-GB" sz="2800" b="1" dirty="0">
                <a:latin typeface="Kinetic Letters Joined"/>
              </a:rPr>
              <a:t>What if my child gets sick or injured while away? We will contact you if there are any issues.</a:t>
            </a:r>
            <a:endParaRPr lang="en-GB" sz="2800" b="1" dirty="0">
              <a:latin typeface="Kinetic Letters Joined" pitchFamily="50" charset="0"/>
            </a:endParaRPr>
          </a:p>
          <a:p>
            <a:r>
              <a:rPr lang="en-GB" sz="2800" b="1" dirty="0">
                <a:latin typeface="Kinetic Letters Joined" pitchFamily="50" charset="0"/>
              </a:rPr>
              <a:t>Can my child contact me during the trip? No. We will contact you if needed.</a:t>
            </a:r>
          </a:p>
          <a:p>
            <a:r>
              <a:rPr lang="en-GB" sz="2800" b="1" dirty="0">
                <a:latin typeface="Kinetic Letters Joined" pitchFamily="50" charset="0"/>
              </a:rPr>
              <a:t>Will the school update us during the trip? Yes, we will add photos to the school Facebook page.</a:t>
            </a:r>
          </a:p>
          <a:p>
            <a:r>
              <a:rPr lang="en-GB" sz="2800" b="1" dirty="0">
                <a:latin typeface="Kinetic Letters Joined"/>
              </a:rPr>
              <a:t>Who do I contact in case of emergency? Please contact school as normal during the day and they will get in touch with us. Out of school hours, you can email Mr Sparkes, Mrs Tomkinson or Mrs Gardner, or alternatively call Manor Adventure directly on </a:t>
            </a:r>
            <a:r>
              <a:rPr lang="en-GB" sz="2800" b="1" dirty="0">
                <a:latin typeface="Kinetic Letters Joined"/>
                <a:cs typeface="Helvetica"/>
              </a:rPr>
              <a:t>01584 861333.</a:t>
            </a:r>
            <a:endParaRPr lang="en-GB" sz="2800" b="1" dirty="0">
              <a:latin typeface="Kinetic Letters Joined"/>
            </a:endParaRPr>
          </a:p>
          <a:p>
            <a:r>
              <a:rPr lang="en-GB" sz="2800" b="1" dirty="0">
                <a:latin typeface="Kinetic Letters Joined" pitchFamily="50" charset="0"/>
              </a:rPr>
              <a:t>Does my child need any money for this trip? They are able to bring a maximum of £5 for snacks and souvenirs.</a:t>
            </a:r>
          </a:p>
          <a:p>
            <a:endParaRPr lang="en-GB" sz="2800" dirty="0">
              <a:latin typeface="Kinetic Letters Joined" pitchFamily="50" charset="0"/>
            </a:endParaRPr>
          </a:p>
          <a:p>
            <a:r>
              <a:rPr lang="en-GB" sz="2800" dirty="0">
                <a:latin typeface="Kinetic Letters Joined" pitchFamily="50" charset="0"/>
              </a:rPr>
              <a:t>Any further questions?</a:t>
            </a:r>
          </a:p>
          <a:p>
            <a:endParaRPr lang="en-GB" sz="3200" dirty="0">
              <a:latin typeface="Kinetic Letters Joined" pitchFamily="50" charset="0"/>
            </a:endParaRPr>
          </a:p>
          <a:p>
            <a:endParaRPr lang="en-GB" sz="3200" dirty="0">
              <a:latin typeface="Kinetic Letters Joined" pitchFamily="50" charset="0"/>
            </a:endParaRPr>
          </a:p>
        </p:txBody>
      </p:sp>
      <p:pic>
        <p:nvPicPr>
          <p:cNvPr id="5" name="Picture 4">
            <a:extLst>
              <a:ext uri="{FF2B5EF4-FFF2-40B4-BE49-F238E27FC236}">
                <a16:creationId xmlns:a16="http://schemas.microsoft.com/office/drawing/2014/main" id="{0022C541-24DC-3967-E078-D58E21A55BA4}"/>
              </a:ext>
            </a:extLst>
          </p:cNvPr>
          <p:cNvPicPr>
            <a:picLocks noChangeAspect="1"/>
          </p:cNvPicPr>
          <p:nvPr/>
        </p:nvPicPr>
        <p:blipFill>
          <a:blip r:embed="rId2"/>
          <a:stretch>
            <a:fillRect/>
          </a:stretch>
        </p:blipFill>
        <p:spPr>
          <a:xfrm>
            <a:off x="7772617" y="340484"/>
            <a:ext cx="3639058" cy="685896"/>
          </a:xfrm>
          <a:prstGeom prst="rect">
            <a:avLst/>
          </a:prstGeom>
        </p:spPr>
      </p:pic>
      <p:pic>
        <p:nvPicPr>
          <p:cNvPr id="6" name="Picture 5">
            <a:extLst>
              <a:ext uri="{FF2B5EF4-FFF2-40B4-BE49-F238E27FC236}">
                <a16:creationId xmlns:a16="http://schemas.microsoft.com/office/drawing/2014/main" id="{8FECA496-1A7D-8CE3-C722-528C6018E897}"/>
              </a:ext>
            </a:extLst>
          </p:cNvPr>
          <p:cNvPicPr>
            <a:picLocks noChangeAspect="1"/>
          </p:cNvPicPr>
          <p:nvPr/>
        </p:nvPicPr>
        <p:blipFill>
          <a:blip r:embed="rId3"/>
          <a:stretch>
            <a:fillRect/>
          </a:stretch>
        </p:blipFill>
        <p:spPr>
          <a:xfrm>
            <a:off x="10029266" y="5219363"/>
            <a:ext cx="1533414" cy="1541359"/>
          </a:xfrm>
          <a:prstGeom prst="rect">
            <a:avLst/>
          </a:prstGeom>
        </p:spPr>
      </p:pic>
    </p:spTree>
    <p:extLst>
      <p:ext uri="{BB962C8B-B14F-4D97-AF65-F5344CB8AC3E}">
        <p14:creationId xmlns:p14="http://schemas.microsoft.com/office/powerpoint/2010/main" val="4228136963"/>
      </p:ext>
    </p:extLst>
  </p:cSld>
  <p:clrMapOvr>
    <a:masterClrMapping/>
  </p:clrMapOvr>
</p:sld>
</file>

<file path=ppt/theme/theme1.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55D60F16AA8574A9DF7E4853DCD6666" ma:contentTypeVersion="16" ma:contentTypeDescription="Create a new document." ma:contentTypeScope="" ma:versionID="d4f9495add6c2f0d17ff8f5b88892aa3">
  <xsd:schema xmlns:xsd="http://www.w3.org/2001/XMLSchema" xmlns:xs="http://www.w3.org/2001/XMLSchema" xmlns:p="http://schemas.microsoft.com/office/2006/metadata/properties" xmlns:ns2="4e13b9fa-0a1a-42cd-84f2-26b9260be72f" xmlns:ns3="5fd66bc7-4137-4639-aa77-0a5c0acf532c" targetNamespace="http://schemas.microsoft.com/office/2006/metadata/properties" ma:root="true" ma:fieldsID="4d24dfac4deac87b32fe09c7bb1cceb6" ns2:_="" ns3:_="">
    <xsd:import namespace="4e13b9fa-0a1a-42cd-84f2-26b9260be72f"/>
    <xsd:import namespace="5fd66bc7-4137-4639-aa77-0a5c0acf532c"/>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13b9fa-0a1a-42cd-84f2-26b9260be7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31d5bc-2469-4557-adf0-f4c06d20691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d66bc7-4137-4639-aa77-0a5c0acf532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a9a0e3d-7260-4b92-9a6b-233331bb038a}" ma:internalName="TaxCatchAll" ma:showField="CatchAllData" ma:web="5fd66bc7-4137-4639-aa77-0a5c0acf532c">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fd66bc7-4137-4639-aa77-0a5c0acf532c" xsi:nil="true"/>
    <lcf76f155ced4ddcb4097134ff3c332f xmlns="4e13b9fa-0a1a-42cd-84f2-26b9260be72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4DE1E0-B46A-4B37-AC1B-4EDF4CD996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13b9fa-0a1a-42cd-84f2-26b9260be72f"/>
    <ds:schemaRef ds:uri="5fd66bc7-4137-4639-aa77-0a5c0acf53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E8E8E7-691C-4DB0-9E6B-44DC6412BFB6}">
  <ds:schemaRefs>
    <ds:schemaRef ds:uri="http://schemas.microsoft.com/sharepoint/v3/contenttype/forms"/>
  </ds:schemaRefs>
</ds:datastoreItem>
</file>

<file path=customXml/itemProps3.xml><?xml version="1.0" encoding="utf-8"?>
<ds:datastoreItem xmlns:ds="http://schemas.openxmlformats.org/officeDocument/2006/customXml" ds:itemID="{81C481F5-7913-4C88-A1C6-1F597D78A7CC}">
  <ds:schemaRefs>
    <ds:schemaRef ds:uri="4e13b9fa-0a1a-42cd-84f2-26b9260be72f"/>
    <ds:schemaRef ds:uri="5fd66bc7-4137-4639-aa77-0a5c0acf532c"/>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22</TotalTime>
  <Words>853</Words>
  <Application>Microsoft Office PowerPoint</Application>
  <PresentationFormat>Widescreen</PresentationFormat>
  <Paragraphs>61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Elephant</vt:lpstr>
      <vt:lpstr>Kinetic Letters Joined</vt:lpstr>
      <vt:lpstr>BrushVTI</vt:lpstr>
      <vt:lpstr>Manor Adventure</vt:lpstr>
      <vt:lpstr>Manor Adventure – Culmington Manor</vt:lpstr>
      <vt:lpstr>PowerPoint Presentation</vt:lpstr>
      <vt:lpstr>Timings:  Leave school at 1pm (approx.) on Wednesday 17th  Arrive at Manor Adventure at 2.30pm  Leave Manor Adventure at 1.30pm on Friday 19th Arrive back at school by 3pm  (ready for normal collection time)</vt:lpstr>
      <vt:lpstr>Amazing activities will we take part in:</vt:lpstr>
      <vt:lpstr>PowerPoint Presentation</vt:lpstr>
      <vt:lpstr>Children will be in activity groups of 12. These groups will remain the same throughout the trip. Each group will be led by qualified instructors at Manor Adventure, with Red Hill school staff supporting.    </vt:lpstr>
      <vt:lpstr>Sleeping arrangements:  We will be staying in ‘The Mews’ and children  will be sleeping in groups of 6-12. All children  will be with a friend that they have chosen in boy or girl rooms. Each room has its own bathroom with toilet, sink and shower.  We stayed in this accommodation last year and it worked brilliantly, as we have a private courtyard the children can play in during free time.</vt:lpstr>
      <vt:lpstr>PowerPoint Presentation</vt:lpstr>
      <vt:lpstr>PowerPoint Presentation</vt:lpstr>
      <vt:lpstr>PowerPoint Presentation</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Gemma TOMKINSON</dc:creator>
  <cp:lastModifiedBy>Gemma TOMKINSON</cp:lastModifiedBy>
  <cp:revision>2</cp:revision>
  <dcterms:created xsi:type="dcterms:W3CDTF">2025-05-12T09:16:35Z</dcterms:created>
  <dcterms:modified xsi:type="dcterms:W3CDTF">2026-06-02T09:12:06Z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0x010100855D60F16AA8574A9DF7E4853DCD6666</vt:lpwstr>
  </property>
  <property fmtid="{D5CDD505-2E9C-101B-9397-08002B2CF9AE}" pid="3" name="MediaServiceImageTags">
    <vt:lpwstr/>
  </property>
</Properties>
</file>