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13"/>
  </p:notesMasterIdLst>
  <p:handoutMasterIdLst>
    <p:handoutMasterId r:id="rId14"/>
  </p:handoutMasterIdLst>
  <p:sldIdLst>
    <p:sldId id="306" r:id="rId5"/>
    <p:sldId id="307" r:id="rId6"/>
    <p:sldId id="308" r:id="rId7"/>
    <p:sldId id="309" r:id="rId8"/>
    <p:sldId id="311" r:id="rId9"/>
    <p:sldId id="310" r:id="rId10"/>
    <p:sldId id="312" r:id="rId11"/>
    <p:sldId id="313" r:id="rId1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84967" autoAdjust="0"/>
  </p:normalViewPr>
  <p:slideViewPr>
    <p:cSldViewPr snapToGrid="0">
      <p:cViewPr varScale="1">
        <p:scale>
          <a:sx n="70" d="100"/>
          <a:sy n="70" d="100"/>
        </p:scale>
        <p:origin x="1166" y="58"/>
      </p:cViewPr>
      <p:guideLst>
        <p:guide orient="horz" pos="1392"/>
        <p:guide pos="7056"/>
        <p:guide orient="horz"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79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B86346-59A2-4282-9A64-05524C79D8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61D54C-AFC8-47F5-B030-A8ED60D0880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36B27D-C1ED-4C55-9062-2279210E96ED}" type="datetime1">
              <a:rPr lang="en-GB" smtClean="0"/>
              <a:t>07/09/2025</a:t>
            </a:fld>
            <a:endParaRPr lang="en-GB" dirty="0"/>
          </a:p>
        </p:txBody>
      </p:sp>
      <p:sp>
        <p:nvSpPr>
          <p:cNvPr id="4" name="Footer Placeholder 3">
            <a:extLst>
              <a:ext uri="{FF2B5EF4-FFF2-40B4-BE49-F238E27FC236}">
                <a16:creationId xmlns:a16="http://schemas.microsoft.com/office/drawing/2014/main" id="{B43D8396-DC49-433C-84C0-BD573781E57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CDA06B3-9442-49D9-BE03-080DCCEA19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C5AD26-F754-4E27-9D95-B069583ABB63}" type="slidenum">
              <a:rPr lang="en-GB" smtClean="0"/>
              <a:t>‹#›</a:t>
            </a:fld>
            <a:endParaRPr lang="en-GB"/>
          </a:p>
        </p:txBody>
      </p:sp>
    </p:spTree>
    <p:extLst>
      <p:ext uri="{BB962C8B-B14F-4D97-AF65-F5344CB8AC3E}">
        <p14:creationId xmlns:p14="http://schemas.microsoft.com/office/powerpoint/2010/main" val="4122084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61EAF8-BEF3-4EDD-99CF-6435314FE1C9}" type="datetime1">
              <a:rPr lang="en-GB" smtClean="0"/>
              <a:pPr/>
              <a:t>07/09/2025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5939589-3E79-4C82-AA4A-FE78234FAA59}" type="slidenum">
              <a:rPr lang="en-GB" noProof="0" smtClean="0"/>
              <a:t>‹#›</a:t>
            </a:fld>
            <a:endParaRPr lang="en-GB" noProof="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5939589-3E79-4C82-AA4A-FE78234FAA59}" type="slidenum">
              <a:rPr lang="en-GB" smtClean="0"/>
              <a:t>1</a:t>
            </a:fld>
            <a:endParaRPr lang="en-GB"/>
          </a:p>
        </p:txBody>
      </p:sp>
    </p:spTree>
    <p:extLst>
      <p:ext uri="{BB962C8B-B14F-4D97-AF65-F5344CB8AC3E}">
        <p14:creationId xmlns:p14="http://schemas.microsoft.com/office/powerpoint/2010/main" val="686272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rtlCol="0" anchor="b"/>
          <a:lstStyle>
            <a:lvl1pPr algn="l">
              <a:defRPr sz="6000" b="1" i="0" cap="all" baseline="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rtlCol="0"/>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rtlCol="0" anchor="b"/>
          <a:lstStyle>
            <a:lvl1pPr algn="l">
              <a:defRPr sz="5400" b="1" i="0" cap="all" baseline="0">
                <a:solidFill>
                  <a:schemeClr val="bg1"/>
                </a:solidFill>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rtlCol="0">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pPr rtl="0"/>
            <a:endParaRPr lang="en-GB" noProof="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rtlCol="0" anchor="ctr">
            <a:noAutofit/>
          </a:bodyPr>
          <a:lstStyle>
            <a:lvl1pPr algn="ctr">
              <a:buNone/>
              <a:defRPr sz="1600" b="1">
                <a:solidFill>
                  <a:schemeClr val="bg1"/>
                </a:solidFill>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rtlCol="0" anchor="b"/>
          <a:lstStyle>
            <a:lvl1pPr algn="r">
              <a:defRPr sz="6000" b="1" cap="all" spc="400" baseline="0">
                <a:solidFill>
                  <a:schemeClr val="bg1"/>
                </a:solidFill>
              </a:defRPr>
            </a:lvl1pPr>
          </a:lstStyle>
          <a:p>
            <a:pPr rtl="0"/>
            <a:r>
              <a:rPr lang="en-GB" noProof="0"/>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rtlCol="0"/>
          <a:lstStyle>
            <a:lvl1pPr>
              <a:defRPr>
                <a:solidFill>
                  <a:schemeClr val="bg1"/>
                </a:solidFill>
              </a:defRPr>
            </a:lvl1pPr>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rtlCol="0"/>
          <a:lstStyle>
            <a:lvl1pPr>
              <a:defRPr>
                <a:solidFill>
                  <a:schemeClr val="bg1"/>
                </a:solidFill>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rtlCol="0"/>
          <a:lstStyle>
            <a:lvl1pPr marL="0" indent="0" algn="r">
              <a:buNone/>
              <a:defRPr sz="1800">
                <a:solidFill>
                  <a:schemeClr val="bg1"/>
                </a:solidFill>
              </a:defRPr>
            </a:lvl1pPr>
          </a:lstStyle>
          <a:p>
            <a:pPr lvl="0" rtl="0"/>
            <a:r>
              <a:rPr lang="en-US" noProof="0"/>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rtlCol="0" anchor="b"/>
          <a:lstStyle>
            <a:lvl1pPr>
              <a:defRPr sz="54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rtlCol="0"/>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rtlCol="0"/>
          <a:lstStyle>
            <a:lvl1pPr>
              <a:defRPr>
                <a:solidFill>
                  <a:schemeClr val="accent2"/>
                </a:solidFill>
              </a:defRPr>
            </a:lvl1pPr>
          </a:lstStyle>
          <a:p>
            <a:pPr rtl="0"/>
            <a:r>
              <a:rPr lang="en-GB" noProof="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rtlCol="0"/>
          <a:lstStyle>
            <a:lvl1pPr>
              <a:defRPr baseline="0">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rtlCol="0" anchor="b">
            <a:normAutofit/>
          </a:bodyPr>
          <a:lstStyle>
            <a:lvl1pPr algn="ctr">
              <a:defRPr sz="6000" b="1" i="0" cap="all" baseline="0">
                <a:solidFill>
                  <a:schemeClr val="bg1"/>
                </a:solidFill>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rtlCol="0">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rtl="0"/>
            <a:endParaRPr lang="en-GB" noProof="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pPr rtl="0"/>
            <a:endParaRPr lang="en-GB" noProof="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rtlCol="0"/>
          <a:lstStyle>
            <a:lvl1pPr>
              <a:defRPr sz="54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rtlCol="0" anchor="b"/>
          <a:lstStyle>
            <a:lvl1pPr algn="l">
              <a:lnSpc>
                <a:spcPct val="110000"/>
              </a:lnSpc>
              <a:spcBef>
                <a:spcPts val="1000"/>
              </a:spcBef>
              <a:defRPr sz="3600" b="0" i="0" cap="none" baseline="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rtlCol="0"/>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rtlCol="0"/>
          <a:lstStyle>
            <a:lvl1pPr>
              <a:defRPr>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rtlCol="0" anchor="ctr"/>
          <a:lstStyle>
            <a:lvl1pPr algn="ctr">
              <a:buNone/>
              <a:defRPr>
                <a:solidFill>
                  <a:schemeClr val="bg1"/>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rtlCol="0"/>
          <a:lstStyle>
            <a:lvl1pPr>
              <a:defRPr sz="5400" b="1" cap="all" baseline="0">
                <a:solidFill>
                  <a:schemeClr val="bg1"/>
                </a:solidFill>
              </a:defRPr>
            </a:lvl1pPr>
          </a:lstStyle>
          <a:p>
            <a:pPr rtl="0"/>
            <a:r>
              <a:rPr lang="en-GB" noProof="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rtlCol="0"/>
          <a:lstStyle>
            <a:lvl1pPr>
              <a:defRPr>
                <a:solidFill>
                  <a:schemeClr val="bg1"/>
                </a:solidFill>
              </a:defRPr>
            </a:lvl1pPr>
          </a:lstStyle>
          <a:p>
            <a:pPr rtl="0"/>
            <a:r>
              <a:rPr lang="en-GB" noProof="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rtlCol="0"/>
          <a:lstStyle>
            <a:lvl1pPr>
              <a:defRPr>
                <a:solidFill>
                  <a:schemeClr val="bg1"/>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rtl="0"/>
            <a:endParaRPr lang="en-GB" noProof="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rtlCol="0">
            <a:normAutofit/>
          </a:bodyPr>
          <a:lstStyle>
            <a:lvl1pPr>
              <a:defRPr sz="2400"/>
            </a:lvl1pPr>
            <a:lvl2pPr>
              <a:defRPr sz="2000"/>
            </a:lvl2pPr>
            <a:lvl3pPr>
              <a:defRPr sz="18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rtlCol="0">
            <a:normAutofit/>
          </a:bodyPr>
          <a:lstStyle>
            <a:lvl1pPr>
              <a:defRPr sz="2400"/>
            </a:lvl1pPr>
            <a:lvl2pPr>
              <a:defRPr sz="2000"/>
            </a:lvl2pPr>
            <a:lvl3pPr>
              <a:defRPr sz="18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rtlCol="0"/>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rtlCol="0"/>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rtlCol="0" anchor="b"/>
          <a:lstStyle>
            <a:lvl1pPr algn="l">
              <a:defRPr sz="5400" b="0" i="0" cap="none" baseline="0"/>
            </a:lvl1pPr>
          </a:lstStyle>
          <a:p>
            <a:pPr rtl="0"/>
            <a:r>
              <a:rPr lang="en-GB" noProof="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rtlCol="0">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rtlCol="0"/>
          <a:lstStyle>
            <a:lvl1pPr>
              <a:defRPr>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rtlCol="0" anchor="ctr"/>
          <a:lstStyle>
            <a:lvl1pPr algn="ctr">
              <a:buNone/>
              <a:defRPr>
                <a:solidFill>
                  <a:schemeClr val="bg1"/>
                </a:solidFill>
              </a:defRPr>
            </a:lvl1pPr>
          </a:lstStyle>
          <a:p>
            <a:pPr rtl="0"/>
            <a:r>
              <a:rPr lang="en-US" noProof="0"/>
              <a:t>Click icon to add picture</a:t>
            </a:r>
            <a:endParaRPr lang="en-GB" noProof="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rtlCol="0" anchor="ctr"/>
          <a:lstStyle>
            <a:lvl1pPr algn="ctr">
              <a:buNone/>
              <a:defRPr>
                <a:solidFill>
                  <a:schemeClr val="bg1"/>
                </a:solidFill>
              </a:defRPr>
            </a:lvl1pPr>
          </a:lstStyle>
          <a:p>
            <a:pPr rtl="0"/>
            <a:r>
              <a:rPr lang="en-US" noProof="0"/>
              <a:t>Click icon to add picture</a:t>
            </a:r>
            <a:endParaRPr lang="en-GB" noProof="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rtlCol="0" anchor="ctr"/>
          <a:lstStyle>
            <a:lvl1pPr algn="ctr">
              <a:buNone/>
              <a:defRPr>
                <a:solidFill>
                  <a:schemeClr val="bg1"/>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rtlCol="0" anchor="b"/>
          <a:lstStyle>
            <a:lvl1pPr algn="r">
              <a:defRPr sz="4800" b="1" cap="all" spc="400" baseline="0">
                <a:solidFill>
                  <a:schemeClr val="bg1"/>
                </a:solidFill>
              </a:defRPr>
            </a:lvl1pPr>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rtlCol="0"/>
          <a:lstStyle>
            <a:lvl1pPr>
              <a:defRPr>
                <a:solidFill>
                  <a:schemeClr val="bg1"/>
                </a:solidFill>
              </a:defRPr>
            </a:lvl1pPr>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rtlCol="0"/>
          <a:lstStyle>
            <a:lvl1pPr>
              <a:defRPr>
                <a:solidFill>
                  <a:schemeClr val="bg1"/>
                </a:solidFill>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rtlCol="0"/>
          <a:lstStyle>
            <a:lvl1pPr marL="0" indent="0" algn="r">
              <a:buNone/>
              <a:defRPr sz="1800">
                <a:solidFill>
                  <a:schemeClr val="bg1"/>
                </a:solidFill>
              </a:defRPr>
            </a:lvl1pPr>
          </a:lstStyle>
          <a:p>
            <a:pPr lvl="0" rtl="0"/>
            <a:r>
              <a:rPr lang="en-US" noProof="0"/>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rtlCol="0"/>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rtlCol="0"/>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rtlCol="0"/>
          <a:lstStyle/>
          <a:p>
            <a:pPr rtl="0"/>
            <a:r>
              <a:rPr lang="en-GB" noProof="0"/>
              <a:t>9/3/20XX</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rtlCol="0"/>
          <a:lstStyle/>
          <a:p>
            <a:pPr rtl="0"/>
            <a:r>
              <a:rPr lang="en-GB" noProof="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pPr rtl="0"/>
            <a:r>
              <a:rPr lang="en-GB" noProof="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pPr rtl="0"/>
            <a:fld id="{D8DA9DAA-006C-4F4B-980E-E3DF019B24E2}" type="slidenum">
              <a:rPr lang="en-GB" noProof="0" smtClean="0"/>
              <a:t>‹#›</a:t>
            </a:fld>
            <a:endParaRPr lang="en-GB" noProof="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BE564CF-9377-542E-44FA-288AA230DB41}"/>
              </a:ext>
            </a:extLst>
          </p:cNvPr>
          <p:cNvSpPr txBox="1"/>
          <p:nvPr/>
        </p:nvSpPr>
        <p:spPr>
          <a:xfrm>
            <a:off x="536345" y="0"/>
            <a:ext cx="6090110" cy="160020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400" dirty="0">
                <a:latin typeface="Kinetic Letters" panose="00000500000000000000" pitchFamily="50" charset="0"/>
                <a:ea typeface="+mj-ea"/>
                <a:cs typeface="+mj-cs"/>
              </a:rPr>
              <a:t>Meet the teacher – Reception 2025</a:t>
            </a:r>
          </a:p>
        </p:txBody>
      </p:sp>
      <p:pic>
        <p:nvPicPr>
          <p:cNvPr id="1026" name="Picture 2" descr="Red Hill C of E Primary School - Newsletters">
            <a:extLst>
              <a:ext uri="{FF2B5EF4-FFF2-40B4-BE49-F238E27FC236}">
                <a16:creationId xmlns:a16="http://schemas.microsoft.com/office/drawing/2014/main" id="{713ADA73-0EC9-05D0-E4D9-89931072591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26455" y="800100"/>
            <a:ext cx="4860049" cy="48736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1037" name="Slide Number Placeholder 6">
            <a:extLst>
              <a:ext uri="{FF2B5EF4-FFF2-40B4-BE49-F238E27FC236}">
                <a16:creationId xmlns:a16="http://schemas.microsoft.com/office/drawing/2014/main" id="{B7C1865D-BB76-67B3-E683-A6AA9EF685A6}"/>
              </a:ext>
            </a:extLst>
          </p:cNvPr>
          <p:cNvSpPr>
            <a:spLocks noGrp="1"/>
          </p:cNvSpPr>
          <p:nvPr>
            <p:ph type="sldNum" sz="quarter" idx="12"/>
          </p:nvPr>
        </p:nvSpPr>
        <p:spPr>
          <a:xfrm>
            <a:off x="8610600" y="6356350"/>
            <a:ext cx="2743200" cy="365125"/>
          </a:xfrm>
        </p:spPr>
        <p:txBody>
          <a:bodyPr/>
          <a:lstStyle/>
          <a:p>
            <a:pPr rtl="0">
              <a:spcAft>
                <a:spcPts val="600"/>
              </a:spcAft>
            </a:pPr>
            <a:fld id="{D8DA9DAA-006C-4F4B-980E-E3DF019B24E2}" type="slidenum">
              <a:rPr lang="en-GB" noProof="0" smtClean="0"/>
              <a:pPr rtl="0">
                <a:spcAft>
                  <a:spcPts val="600"/>
                </a:spcAft>
              </a:pPr>
              <a:t>1</a:t>
            </a:fld>
            <a:endParaRPr lang="en-GB" noProof="0"/>
          </a:p>
        </p:txBody>
      </p:sp>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E48821-BF62-A4C6-5A76-14D57A3E5E52}"/>
              </a:ext>
            </a:extLst>
          </p:cNvPr>
          <p:cNvSpPr txBox="1"/>
          <p:nvPr/>
        </p:nvSpPr>
        <p:spPr>
          <a:xfrm>
            <a:off x="3225117" y="-348343"/>
            <a:ext cx="6090110" cy="160020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400" dirty="0">
                <a:latin typeface="Kinetic Letters" panose="00000500000000000000" pitchFamily="50" charset="0"/>
                <a:ea typeface="+mj-ea"/>
                <a:cs typeface="+mj-cs"/>
              </a:rPr>
              <a:t>Meet the team in RSS</a:t>
            </a:r>
          </a:p>
        </p:txBody>
      </p:sp>
      <p:pic>
        <p:nvPicPr>
          <p:cNvPr id="7" name="Picture 6">
            <a:extLst>
              <a:ext uri="{FF2B5EF4-FFF2-40B4-BE49-F238E27FC236}">
                <a16:creationId xmlns:a16="http://schemas.microsoft.com/office/drawing/2014/main" id="{21D44D49-F117-9EDE-73A5-711A2EE15700}"/>
              </a:ext>
            </a:extLst>
          </p:cNvPr>
          <p:cNvPicPr>
            <a:picLocks noChangeAspect="1"/>
          </p:cNvPicPr>
          <p:nvPr/>
        </p:nvPicPr>
        <p:blipFill>
          <a:blip r:embed="rId2"/>
          <a:stretch>
            <a:fillRect/>
          </a:stretch>
        </p:blipFill>
        <p:spPr>
          <a:xfrm>
            <a:off x="940960" y="1976743"/>
            <a:ext cx="2537680" cy="2560542"/>
          </a:xfrm>
          <a:prstGeom prst="rect">
            <a:avLst/>
          </a:prstGeom>
        </p:spPr>
      </p:pic>
      <p:pic>
        <p:nvPicPr>
          <p:cNvPr id="9" name="Picture 8">
            <a:extLst>
              <a:ext uri="{FF2B5EF4-FFF2-40B4-BE49-F238E27FC236}">
                <a16:creationId xmlns:a16="http://schemas.microsoft.com/office/drawing/2014/main" id="{527D1F69-F923-A14E-860C-053D556ADBB3}"/>
              </a:ext>
            </a:extLst>
          </p:cNvPr>
          <p:cNvPicPr>
            <a:picLocks noChangeAspect="1"/>
          </p:cNvPicPr>
          <p:nvPr/>
        </p:nvPicPr>
        <p:blipFill>
          <a:blip r:embed="rId3"/>
          <a:stretch>
            <a:fillRect/>
          </a:stretch>
        </p:blipFill>
        <p:spPr>
          <a:xfrm>
            <a:off x="4125187" y="1904346"/>
            <a:ext cx="1920406" cy="2530059"/>
          </a:xfrm>
          <a:prstGeom prst="rect">
            <a:avLst/>
          </a:prstGeom>
        </p:spPr>
      </p:pic>
      <p:pic>
        <p:nvPicPr>
          <p:cNvPr id="11" name="Picture 10">
            <a:extLst>
              <a:ext uri="{FF2B5EF4-FFF2-40B4-BE49-F238E27FC236}">
                <a16:creationId xmlns:a16="http://schemas.microsoft.com/office/drawing/2014/main" id="{D89C91D5-9D25-3455-8CE4-D7E3E695620A}"/>
              </a:ext>
            </a:extLst>
          </p:cNvPr>
          <p:cNvPicPr>
            <a:picLocks noChangeAspect="1"/>
          </p:cNvPicPr>
          <p:nvPr/>
        </p:nvPicPr>
        <p:blipFill>
          <a:blip r:embed="rId4"/>
          <a:stretch>
            <a:fillRect/>
          </a:stretch>
        </p:blipFill>
        <p:spPr>
          <a:xfrm>
            <a:off x="6540735" y="1870054"/>
            <a:ext cx="2110923" cy="2598645"/>
          </a:xfrm>
          <a:prstGeom prst="rect">
            <a:avLst/>
          </a:prstGeom>
        </p:spPr>
      </p:pic>
      <p:pic>
        <p:nvPicPr>
          <p:cNvPr id="13" name="Picture 12">
            <a:extLst>
              <a:ext uri="{FF2B5EF4-FFF2-40B4-BE49-F238E27FC236}">
                <a16:creationId xmlns:a16="http://schemas.microsoft.com/office/drawing/2014/main" id="{70764675-D784-E35F-77C4-DC146D0B7ED0}"/>
              </a:ext>
            </a:extLst>
          </p:cNvPr>
          <p:cNvPicPr>
            <a:picLocks noChangeAspect="1"/>
          </p:cNvPicPr>
          <p:nvPr/>
        </p:nvPicPr>
        <p:blipFill>
          <a:blip r:embed="rId5"/>
          <a:stretch>
            <a:fillRect/>
          </a:stretch>
        </p:blipFill>
        <p:spPr>
          <a:xfrm>
            <a:off x="9641943" y="1976743"/>
            <a:ext cx="1790855" cy="2491956"/>
          </a:xfrm>
          <a:prstGeom prst="rect">
            <a:avLst/>
          </a:prstGeom>
        </p:spPr>
      </p:pic>
    </p:spTree>
    <p:extLst>
      <p:ext uri="{BB962C8B-B14F-4D97-AF65-F5344CB8AC3E}">
        <p14:creationId xmlns:p14="http://schemas.microsoft.com/office/powerpoint/2010/main" val="403260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7E41C5-374F-2DE1-C214-10D34EC93AE0}"/>
              </a:ext>
            </a:extLst>
          </p:cNvPr>
          <p:cNvSpPr txBox="1"/>
          <p:nvPr/>
        </p:nvSpPr>
        <p:spPr>
          <a:xfrm>
            <a:off x="1240971" y="849086"/>
            <a:ext cx="9840686" cy="3970318"/>
          </a:xfrm>
          <a:prstGeom prst="rect">
            <a:avLst/>
          </a:prstGeom>
          <a:noFill/>
        </p:spPr>
        <p:txBody>
          <a:bodyPr wrap="square" rtlCol="0">
            <a:spAutoFit/>
          </a:bodyPr>
          <a:lstStyle/>
          <a:p>
            <a:r>
              <a:rPr lang="en-GB" sz="3600" dirty="0">
                <a:latin typeface="Kinetic Letters" panose="00000500000000000000" pitchFamily="50" charset="0"/>
              </a:rPr>
              <a:t>Punctual 8:40 – 8:50 am drop off – morning activities </a:t>
            </a:r>
          </a:p>
          <a:p>
            <a:r>
              <a:rPr lang="en-GB" sz="3600" dirty="0">
                <a:latin typeface="Kinetic Letters" panose="00000500000000000000" pitchFamily="50" charset="0"/>
              </a:rPr>
              <a:t>• 3:25pm collection – please notify us of change to collection</a:t>
            </a:r>
          </a:p>
          <a:p>
            <a:r>
              <a:rPr lang="en-GB" sz="3600" dirty="0">
                <a:latin typeface="Kinetic Letters" panose="00000500000000000000" pitchFamily="50" charset="0"/>
              </a:rPr>
              <a:t>• Organisation - lunchbox (unless school lunch)</a:t>
            </a:r>
          </a:p>
          <a:p>
            <a:r>
              <a:rPr lang="en-GB" sz="3600" dirty="0">
                <a:latin typeface="Kinetic Letters" panose="00000500000000000000" pitchFamily="50" charset="0"/>
              </a:rPr>
              <a:t>- book bags away</a:t>
            </a:r>
          </a:p>
          <a:p>
            <a:r>
              <a:rPr lang="en-GB" sz="3600" dirty="0">
                <a:latin typeface="Kinetic Letters" panose="00000500000000000000" pitchFamily="50" charset="0"/>
              </a:rPr>
              <a:t>- snack for breaktime (labelled)</a:t>
            </a:r>
          </a:p>
          <a:p>
            <a:r>
              <a:rPr lang="en-GB" sz="3600" dirty="0">
                <a:latin typeface="Kinetic Letters" panose="00000500000000000000" pitchFamily="50" charset="0"/>
              </a:rPr>
              <a:t>- coats and jumpers (labelled)</a:t>
            </a:r>
          </a:p>
          <a:p>
            <a:r>
              <a:rPr lang="en-GB" sz="3600" dirty="0">
                <a:latin typeface="Kinetic Letters" panose="00000500000000000000" pitchFamily="50" charset="0"/>
              </a:rPr>
              <a:t>- water bottle (labelled)</a:t>
            </a:r>
          </a:p>
        </p:txBody>
      </p:sp>
    </p:spTree>
    <p:extLst>
      <p:ext uri="{BB962C8B-B14F-4D97-AF65-F5344CB8AC3E}">
        <p14:creationId xmlns:p14="http://schemas.microsoft.com/office/powerpoint/2010/main" val="1252458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D10AA-50DD-2E00-B9C7-5652637D5EA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68C38A4-B155-E0B1-5F32-C20053188321}"/>
              </a:ext>
            </a:extLst>
          </p:cNvPr>
          <p:cNvSpPr txBox="1"/>
          <p:nvPr/>
        </p:nvSpPr>
        <p:spPr>
          <a:xfrm>
            <a:off x="1240971" y="849086"/>
            <a:ext cx="9840686" cy="5632311"/>
          </a:xfrm>
          <a:prstGeom prst="rect">
            <a:avLst/>
          </a:prstGeom>
          <a:noFill/>
        </p:spPr>
        <p:txBody>
          <a:bodyPr wrap="square" rtlCol="0">
            <a:spAutoFit/>
          </a:bodyPr>
          <a:lstStyle/>
          <a:p>
            <a:r>
              <a:rPr lang="en-GB" sz="3600" dirty="0">
                <a:latin typeface="Kinetic Letters" panose="00000500000000000000" pitchFamily="50" charset="0"/>
              </a:rPr>
              <a:t>Please ensure your child comes to school in their PE kit every Wednesday. They will remain in their kit for the whole day. PE days may change each half term, and we will notify you of any updates by email.</a:t>
            </a:r>
          </a:p>
          <a:p>
            <a:endParaRPr lang="en-GB" sz="3600" dirty="0">
              <a:latin typeface="Kinetic Letters" panose="00000500000000000000" pitchFamily="50" charset="0"/>
            </a:endParaRPr>
          </a:p>
          <a:p>
            <a:r>
              <a:rPr lang="en-GB" sz="3600" dirty="0">
                <a:latin typeface="Kinetic Letters" panose="00000500000000000000" pitchFamily="50" charset="0"/>
              </a:rPr>
              <a:t>Forest School will, begin on </a:t>
            </a:r>
            <a:r>
              <a:rPr lang="en-GB" sz="3600" b="1" dirty="0">
                <a:latin typeface="Kinetic Letters" panose="00000500000000000000" pitchFamily="50" charset="0"/>
              </a:rPr>
              <a:t>Tuesday 16th September</a:t>
            </a:r>
            <a:r>
              <a:rPr lang="en-GB" sz="3600" dirty="0">
                <a:latin typeface="Kinetic Letters" panose="00000500000000000000" pitchFamily="50" charset="0"/>
              </a:rPr>
              <a:t>. On Forest School days, children should come to school wearing clothes you don’t mind getting a little muddy. They will also need to bring waterproofs in a </a:t>
            </a:r>
            <a:r>
              <a:rPr lang="en-GB" sz="3600" b="1" dirty="0">
                <a:latin typeface="Kinetic Letters" panose="00000500000000000000" pitchFamily="50" charset="0"/>
              </a:rPr>
              <a:t>named bag</a:t>
            </a:r>
            <a:r>
              <a:rPr lang="en-GB" sz="3600" dirty="0">
                <a:latin typeface="Kinetic Letters" panose="00000500000000000000" pitchFamily="50" charset="0"/>
              </a:rPr>
              <a:t>, with each item clearly labelled. Unfortunately, due to the size of our cloakrooms, waterproofs cannot stay in school.</a:t>
            </a:r>
          </a:p>
          <a:p>
            <a:endParaRPr lang="en-GB" sz="3600" dirty="0">
              <a:latin typeface="Kinetic Letters" panose="00000500000000000000" pitchFamily="50" charset="0"/>
            </a:endParaRPr>
          </a:p>
        </p:txBody>
      </p:sp>
    </p:spTree>
    <p:extLst>
      <p:ext uri="{BB962C8B-B14F-4D97-AF65-F5344CB8AC3E}">
        <p14:creationId xmlns:p14="http://schemas.microsoft.com/office/powerpoint/2010/main" val="29319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247E141-4C87-069B-0598-A03C72E16C7A}"/>
              </a:ext>
            </a:extLst>
          </p:cNvPr>
          <p:cNvSpPr>
            <a:spLocks noGrp="1"/>
          </p:cNvSpPr>
          <p:nvPr>
            <p:ph type="sldNum" sz="quarter" idx="12"/>
          </p:nvPr>
        </p:nvSpPr>
        <p:spPr/>
        <p:txBody>
          <a:bodyPr/>
          <a:lstStyle/>
          <a:p>
            <a:pPr rtl="0"/>
            <a:endParaRPr lang="en-GB" noProof="0" dirty="0"/>
          </a:p>
        </p:txBody>
      </p:sp>
      <p:pic>
        <p:nvPicPr>
          <p:cNvPr id="6" name="Picture 5">
            <a:extLst>
              <a:ext uri="{FF2B5EF4-FFF2-40B4-BE49-F238E27FC236}">
                <a16:creationId xmlns:a16="http://schemas.microsoft.com/office/drawing/2014/main" id="{CB08C1EE-8931-294B-CD45-4AE3BBAEEC6A}"/>
              </a:ext>
            </a:extLst>
          </p:cNvPr>
          <p:cNvPicPr>
            <a:picLocks noChangeAspect="1"/>
          </p:cNvPicPr>
          <p:nvPr/>
        </p:nvPicPr>
        <p:blipFill>
          <a:blip r:embed="rId2"/>
          <a:stretch>
            <a:fillRect/>
          </a:stretch>
        </p:blipFill>
        <p:spPr>
          <a:xfrm>
            <a:off x="0" y="2413000"/>
            <a:ext cx="12192000" cy="2032000"/>
          </a:xfrm>
          <a:prstGeom prst="rect">
            <a:avLst/>
          </a:prstGeom>
        </p:spPr>
      </p:pic>
      <p:sp>
        <p:nvSpPr>
          <p:cNvPr id="7" name="TextBox 6">
            <a:extLst>
              <a:ext uri="{FF2B5EF4-FFF2-40B4-BE49-F238E27FC236}">
                <a16:creationId xmlns:a16="http://schemas.microsoft.com/office/drawing/2014/main" id="{7C9CD36B-23F7-B97C-920B-CAB428FD0EE4}"/>
              </a:ext>
            </a:extLst>
          </p:cNvPr>
          <p:cNvSpPr txBox="1"/>
          <p:nvPr/>
        </p:nvSpPr>
        <p:spPr>
          <a:xfrm>
            <a:off x="3225117" y="-348343"/>
            <a:ext cx="6090110" cy="160020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400" dirty="0">
                <a:latin typeface="Kinetic Letters" panose="00000500000000000000" pitchFamily="50" charset="0"/>
                <a:ea typeface="+mj-ea"/>
                <a:cs typeface="+mj-cs"/>
              </a:rPr>
              <a:t>Overview of topics</a:t>
            </a:r>
          </a:p>
        </p:txBody>
      </p:sp>
    </p:spTree>
    <p:extLst>
      <p:ext uri="{BB962C8B-B14F-4D97-AF65-F5344CB8AC3E}">
        <p14:creationId xmlns:p14="http://schemas.microsoft.com/office/powerpoint/2010/main" val="1867634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D65DDE5-32F1-53A9-72F6-95FD4E8911A8}"/>
              </a:ext>
            </a:extLst>
          </p:cNvPr>
          <p:cNvSpPr txBox="1"/>
          <p:nvPr/>
        </p:nvSpPr>
        <p:spPr>
          <a:xfrm>
            <a:off x="1687286" y="751114"/>
            <a:ext cx="9503228" cy="3970318"/>
          </a:xfrm>
          <a:prstGeom prst="rect">
            <a:avLst/>
          </a:prstGeom>
          <a:noFill/>
        </p:spPr>
        <p:txBody>
          <a:bodyPr wrap="square" rtlCol="0">
            <a:spAutoFit/>
          </a:bodyPr>
          <a:lstStyle/>
          <a:p>
            <a:r>
              <a:rPr lang="en-GB" sz="2800" dirty="0">
                <a:latin typeface="Kinetic Letters" panose="00000500000000000000" pitchFamily="50" charset="0"/>
              </a:rPr>
              <a:t>We follow the White Rose Maths curriculum but adapt it to best meet the needs of our children. Over the year, we will be learning about</a:t>
            </a:r>
          </a:p>
          <a:p>
            <a:r>
              <a:rPr lang="en-GB" sz="2800" dirty="0">
                <a:latin typeface="Kinetic Letters" panose="00000500000000000000" pitchFamily="50" charset="0"/>
              </a:rPr>
              <a:t>• Place Value</a:t>
            </a:r>
          </a:p>
          <a:p>
            <a:r>
              <a:rPr lang="en-GB" sz="2800" dirty="0">
                <a:latin typeface="Kinetic Letters" panose="00000500000000000000" pitchFamily="50" charset="0"/>
              </a:rPr>
              <a:t>• 2D &amp; 3D Shapes</a:t>
            </a:r>
          </a:p>
          <a:p>
            <a:r>
              <a:rPr lang="en-GB" sz="2800" dirty="0">
                <a:latin typeface="Kinetic Letters" panose="00000500000000000000" pitchFamily="50" charset="0"/>
              </a:rPr>
              <a:t>• Time and Money</a:t>
            </a:r>
          </a:p>
          <a:p>
            <a:r>
              <a:rPr lang="en-GB" sz="2800" dirty="0">
                <a:latin typeface="Kinetic Letters" panose="00000500000000000000" pitchFamily="50" charset="0"/>
              </a:rPr>
              <a:t>• Addition and Subtraction</a:t>
            </a:r>
          </a:p>
          <a:p>
            <a:r>
              <a:rPr lang="en-GB" sz="2800" dirty="0">
                <a:latin typeface="Kinetic Letters" panose="00000500000000000000" pitchFamily="50" charset="0"/>
              </a:rPr>
              <a:t>• Doubling and Halving</a:t>
            </a:r>
          </a:p>
          <a:p>
            <a:r>
              <a:rPr lang="en-GB" sz="2800" dirty="0">
                <a:latin typeface="Kinetic Letters" panose="00000500000000000000" pitchFamily="50" charset="0"/>
              </a:rPr>
              <a:t>• Measurement: Weight, Height, Length and Capacity</a:t>
            </a:r>
          </a:p>
          <a:p>
            <a:r>
              <a:rPr lang="en-GB" sz="2800" dirty="0">
                <a:latin typeface="Kinetic Letters" panose="00000500000000000000" pitchFamily="50" charset="0"/>
              </a:rPr>
              <a:t>• Multiplication and Division (Grouping and Sharing)</a:t>
            </a:r>
          </a:p>
        </p:txBody>
      </p:sp>
    </p:spTree>
    <p:extLst>
      <p:ext uri="{BB962C8B-B14F-4D97-AF65-F5344CB8AC3E}">
        <p14:creationId xmlns:p14="http://schemas.microsoft.com/office/powerpoint/2010/main" val="2919474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7C1AE96-6942-9D0C-A8C5-316F7579157F}"/>
              </a:ext>
            </a:extLst>
          </p:cNvPr>
          <p:cNvSpPr txBox="1"/>
          <p:nvPr/>
        </p:nvSpPr>
        <p:spPr>
          <a:xfrm>
            <a:off x="838199" y="435429"/>
            <a:ext cx="11223171" cy="5693866"/>
          </a:xfrm>
          <a:prstGeom prst="rect">
            <a:avLst/>
          </a:prstGeom>
          <a:noFill/>
        </p:spPr>
        <p:txBody>
          <a:bodyPr wrap="square">
            <a:spAutoFit/>
          </a:bodyPr>
          <a:lstStyle/>
          <a:p>
            <a:r>
              <a:rPr lang="en-GB" sz="2400" dirty="0">
                <a:latin typeface="Kinetic Letters" panose="00000500000000000000" pitchFamily="50" charset="0"/>
              </a:rPr>
              <a:t>At our school, we use the </a:t>
            </a:r>
            <a:r>
              <a:rPr lang="en-GB" sz="2400" i="1" dirty="0">
                <a:latin typeface="Kinetic Letters" panose="00000500000000000000" pitchFamily="50" charset="0"/>
              </a:rPr>
              <a:t>Little Wandle</a:t>
            </a:r>
            <a:r>
              <a:rPr lang="en-GB" sz="2400" dirty="0">
                <a:latin typeface="Kinetic Letters" panose="00000500000000000000" pitchFamily="50" charset="0"/>
              </a:rPr>
              <a:t> programme to teach phonics and early reading. This helps children build strong foundations in sounding out words, developing fluency, and fostering a love of reading. We adapt the programme to support every child on their reading journey, ensuring they feel confident and enjoy success as readers.</a:t>
            </a:r>
            <a:endParaRPr lang="en-GB" sz="2400" b="1" i="0" dirty="0">
              <a:solidFill>
                <a:srgbClr val="000000"/>
              </a:solidFill>
              <a:effectLst/>
              <a:latin typeface="Kinetic Letters" panose="00000500000000000000" pitchFamily="50" charset="0"/>
            </a:endParaRPr>
          </a:p>
          <a:p>
            <a:pPr algn="l">
              <a:buNone/>
            </a:pPr>
            <a:r>
              <a:rPr lang="en-GB" sz="2400" b="0" i="0" dirty="0">
                <a:solidFill>
                  <a:srgbClr val="000000"/>
                </a:solidFill>
                <a:effectLst/>
                <a:latin typeface="Kinetic Letters" panose="00000500000000000000" pitchFamily="50" charset="0"/>
              </a:rPr>
              <a:t>Although your child will be taught to read at school, you can have a huge impact on their reading journey by continuing their practice at home.</a:t>
            </a:r>
          </a:p>
          <a:p>
            <a:pPr algn="l">
              <a:buNone/>
            </a:pPr>
            <a:endParaRPr lang="en-GB" sz="2400" b="0" i="0" dirty="0">
              <a:solidFill>
                <a:srgbClr val="000000"/>
              </a:solidFill>
              <a:effectLst/>
              <a:latin typeface="Kinetic Letters" panose="00000500000000000000" pitchFamily="50" charset="0"/>
            </a:endParaRPr>
          </a:p>
          <a:p>
            <a:pPr algn="l">
              <a:buNone/>
            </a:pPr>
            <a:r>
              <a:rPr lang="en-GB" sz="2400" b="0" i="0" dirty="0">
                <a:solidFill>
                  <a:srgbClr val="000000"/>
                </a:solidFill>
                <a:effectLst/>
                <a:latin typeface="Kinetic Letters" panose="00000500000000000000" pitchFamily="50" charset="0"/>
              </a:rPr>
              <a:t>There are two types of reading book that your child may bring home:</a:t>
            </a:r>
          </a:p>
          <a:p>
            <a:pPr algn="l">
              <a:buNone/>
            </a:pPr>
            <a:r>
              <a:rPr lang="en-GB" sz="2400" b="0" i="0" dirty="0">
                <a:solidFill>
                  <a:srgbClr val="000000"/>
                </a:solidFill>
                <a:effectLst/>
                <a:latin typeface="Kinetic Letters" panose="00000500000000000000" pitchFamily="50" charset="0"/>
              </a:rPr>
              <a:t>A reading practice book. This will be at the correct phonic stage for your child. They should be able to read this fluently and independently.</a:t>
            </a:r>
          </a:p>
          <a:p>
            <a:pPr algn="l">
              <a:buNone/>
            </a:pPr>
            <a:r>
              <a:rPr lang="en-GB" sz="2400" b="0" i="0" dirty="0">
                <a:solidFill>
                  <a:srgbClr val="000000"/>
                </a:solidFill>
                <a:effectLst/>
                <a:latin typeface="Kinetic Letters" panose="00000500000000000000" pitchFamily="50" charset="0"/>
              </a:rPr>
              <a:t>A sharing book.  Your child will not be able to read this on their own. This book is for you both to read and enjoy together.</a:t>
            </a:r>
          </a:p>
          <a:p>
            <a:pPr algn="l">
              <a:buNone/>
            </a:pPr>
            <a:endParaRPr lang="en-GB" sz="2400" dirty="0">
              <a:solidFill>
                <a:srgbClr val="000000"/>
              </a:solidFill>
              <a:latin typeface="Kinetic Letters" panose="00000500000000000000" pitchFamily="50" charset="0"/>
            </a:endParaRPr>
          </a:p>
          <a:p>
            <a:r>
              <a:rPr lang="en-GB" sz="2400" b="0" i="0" dirty="0">
                <a:solidFill>
                  <a:srgbClr val="000000"/>
                </a:solidFill>
                <a:effectLst/>
                <a:latin typeface="Kinetic Letters" panose="00000500000000000000" pitchFamily="50" charset="0"/>
              </a:rPr>
              <a:t>You can learn more on how to support your child at home during our Phonics meeting on </a:t>
            </a:r>
            <a:r>
              <a:rPr lang="en-GB" sz="2400" b="1" dirty="0">
                <a:latin typeface="Kinetic Letters" panose="00000500000000000000" pitchFamily="50" charset="0"/>
              </a:rPr>
              <a:t>Tuesday, 23rd September at 3:35pm</a:t>
            </a:r>
            <a:r>
              <a:rPr lang="en-GB" sz="2400" dirty="0">
                <a:latin typeface="Kinetic Letters" panose="00000500000000000000" pitchFamily="50" charset="0"/>
              </a:rPr>
              <a:t>,</a:t>
            </a:r>
          </a:p>
          <a:p>
            <a:endParaRPr lang="en-GB" sz="2400" b="0" i="0" dirty="0">
              <a:solidFill>
                <a:srgbClr val="000000"/>
              </a:solidFill>
              <a:effectLst/>
              <a:latin typeface="Kinetic Letters" panose="00000500000000000000" pitchFamily="50" charset="0"/>
            </a:endParaRPr>
          </a:p>
          <a:p>
            <a:pPr algn="ctr"/>
            <a:r>
              <a:rPr lang="en-GB" sz="2800" b="1" dirty="0">
                <a:solidFill>
                  <a:srgbClr val="000000"/>
                </a:solidFill>
                <a:latin typeface="Kinetic Letters" panose="00000500000000000000" pitchFamily="50" charset="0"/>
              </a:rPr>
              <a:t>Books will be given out on Mondays but must be returned on Thursdays. </a:t>
            </a:r>
            <a:endParaRPr lang="en-GB" sz="2800" b="1" i="0" dirty="0">
              <a:solidFill>
                <a:srgbClr val="000000"/>
              </a:solidFill>
              <a:effectLst/>
              <a:latin typeface="Kinetic Letters" panose="00000500000000000000" pitchFamily="50" charset="0"/>
            </a:endParaRPr>
          </a:p>
        </p:txBody>
      </p:sp>
    </p:spTree>
    <p:extLst>
      <p:ext uri="{BB962C8B-B14F-4D97-AF65-F5344CB8AC3E}">
        <p14:creationId xmlns:p14="http://schemas.microsoft.com/office/powerpoint/2010/main" val="3309330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0237270-6355-8C78-1C2E-24EACE525B8B}"/>
              </a:ext>
            </a:extLst>
          </p:cNvPr>
          <p:cNvSpPr>
            <a:spLocks noGrp="1"/>
          </p:cNvSpPr>
          <p:nvPr>
            <p:ph type="sldNum" sz="quarter" idx="12"/>
          </p:nvPr>
        </p:nvSpPr>
        <p:spPr/>
        <p:txBody>
          <a:bodyPr/>
          <a:lstStyle/>
          <a:p>
            <a:pPr rtl="0"/>
            <a:endParaRPr lang="en-GB" noProof="0"/>
          </a:p>
        </p:txBody>
      </p:sp>
      <p:sp>
        <p:nvSpPr>
          <p:cNvPr id="6" name="TextBox 5">
            <a:extLst>
              <a:ext uri="{FF2B5EF4-FFF2-40B4-BE49-F238E27FC236}">
                <a16:creationId xmlns:a16="http://schemas.microsoft.com/office/drawing/2014/main" id="{69663816-A589-96CD-FBFC-1CF24693AE43}"/>
              </a:ext>
            </a:extLst>
          </p:cNvPr>
          <p:cNvSpPr txBox="1"/>
          <p:nvPr/>
        </p:nvSpPr>
        <p:spPr>
          <a:xfrm>
            <a:off x="1099457" y="1524258"/>
            <a:ext cx="10570028" cy="4832092"/>
          </a:xfrm>
          <a:prstGeom prst="rect">
            <a:avLst/>
          </a:prstGeom>
          <a:noFill/>
        </p:spPr>
        <p:txBody>
          <a:bodyPr wrap="square">
            <a:spAutoFit/>
          </a:bodyPr>
          <a:lstStyle/>
          <a:p>
            <a:pPr>
              <a:buNone/>
            </a:pPr>
            <a:r>
              <a:rPr lang="en-GB" sz="2800" b="1" dirty="0">
                <a:latin typeface="Kinetic Letters" panose="00000500000000000000" pitchFamily="50" charset="0"/>
              </a:rPr>
              <a:t>Sleep</a:t>
            </a:r>
            <a:r>
              <a:rPr lang="en-GB" sz="2800" dirty="0">
                <a:latin typeface="Kinetic Letters" panose="00000500000000000000" pitchFamily="50" charset="0"/>
              </a:rPr>
              <a:t> – Please make sure your child has plenty of sleep and eats breakfast in the morning so they are ready to learn at school.</a:t>
            </a:r>
          </a:p>
          <a:p>
            <a:pPr>
              <a:buNone/>
            </a:pPr>
            <a:r>
              <a:rPr lang="en-GB" sz="2800" b="1" dirty="0">
                <a:latin typeface="Kinetic Letters" panose="00000500000000000000" pitchFamily="50" charset="0"/>
              </a:rPr>
              <a:t>Open Door Policy</a:t>
            </a:r>
            <a:r>
              <a:rPr lang="en-GB" sz="2800" dirty="0">
                <a:latin typeface="Kinetic Letters" panose="00000500000000000000" pitchFamily="50" charset="0"/>
              </a:rPr>
              <a:t> – We want you to know that we are here to support you as parents whenever you need us. If you would like to speak with us, appointments can be made via email for a phone call. We are always happy to help and support you in any way we can.</a:t>
            </a:r>
          </a:p>
          <a:p>
            <a:pPr>
              <a:buNone/>
            </a:pPr>
            <a:r>
              <a:rPr lang="en-GB" sz="2800" b="1" dirty="0">
                <a:latin typeface="Kinetic Letters" panose="00000500000000000000" pitchFamily="50" charset="0"/>
              </a:rPr>
              <a:t>Important Messages</a:t>
            </a:r>
            <a:r>
              <a:rPr lang="en-GB" sz="2800" dirty="0">
                <a:latin typeface="Kinetic Letters" panose="00000500000000000000" pitchFamily="50" charset="0"/>
              </a:rPr>
              <a:t> – If you need to share an important message about your child during the school day, please contact the school office. We may not see emails during school hours, so the office is the best point of contact for urgent matters.</a:t>
            </a:r>
          </a:p>
          <a:p>
            <a:pPr>
              <a:buNone/>
            </a:pPr>
            <a:endParaRPr lang="en-GB" sz="2800" dirty="0">
              <a:latin typeface="Kinetic Letters" panose="00000500000000000000" pitchFamily="50" charset="0"/>
            </a:endParaRPr>
          </a:p>
          <a:p>
            <a:pPr>
              <a:buNone/>
            </a:pPr>
            <a:r>
              <a:rPr lang="en-GB" sz="2800" dirty="0">
                <a:latin typeface="Kinetic Letters" panose="00000500000000000000" pitchFamily="50" charset="0"/>
              </a:rPr>
              <a:t>Together, by working in partnership, we can give your child the very best support and help them to thrive at school. </a:t>
            </a:r>
          </a:p>
        </p:txBody>
      </p:sp>
      <p:sp>
        <p:nvSpPr>
          <p:cNvPr id="7" name="TextBox 6">
            <a:extLst>
              <a:ext uri="{FF2B5EF4-FFF2-40B4-BE49-F238E27FC236}">
                <a16:creationId xmlns:a16="http://schemas.microsoft.com/office/drawing/2014/main" id="{0280E0A8-D457-F227-AC58-1EB60C86C48C}"/>
              </a:ext>
            </a:extLst>
          </p:cNvPr>
          <p:cNvSpPr txBox="1"/>
          <p:nvPr/>
        </p:nvSpPr>
        <p:spPr>
          <a:xfrm>
            <a:off x="3225117" y="-348343"/>
            <a:ext cx="6090110" cy="160020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400" dirty="0">
                <a:latin typeface="Kinetic Letters" panose="00000500000000000000" pitchFamily="50" charset="0"/>
                <a:ea typeface="+mj-ea"/>
                <a:cs typeface="+mj-cs"/>
              </a:rPr>
              <a:t>Important information</a:t>
            </a:r>
          </a:p>
        </p:txBody>
      </p:sp>
    </p:spTree>
    <p:extLst>
      <p:ext uri="{BB962C8B-B14F-4D97-AF65-F5344CB8AC3E}">
        <p14:creationId xmlns:p14="http://schemas.microsoft.com/office/powerpoint/2010/main" val="1796184012"/>
      </p:ext>
    </p:extLst>
  </p:cSld>
  <p:clrMapOvr>
    <a:masterClrMapping/>
  </p:clrMapOvr>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167186_TF89338750_Win32" id="{41E8F413-9A18-4BDF-B28A-7CD5BF285DD4}" vid="{F5763C4E-78C1-4EFB-B9F5-2F4B07C76D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3C8E00D1-8EA3-4E42-801D-0253E1EAFC21}">
  <ds:schemaRefs>
    <ds:schemaRef ds:uri="http://schemas.microsoft.com/sharepoint/v3/contenttype/forms"/>
  </ds:schemaRefs>
</ds:datastoreItem>
</file>

<file path=customXml/itemProps2.xml><?xml version="1.0" encoding="utf-8"?>
<ds:datastoreItem xmlns:ds="http://schemas.openxmlformats.org/officeDocument/2006/customXml" ds:itemID="{ABC329F5-30EE-4BF7-AA2A-B837B51416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9919F73-B6C2-4A43-95E2-833EC48925FE}">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{A5F40F0F-926E-4FD6-9E44-784FF1B0B71D}tf89338750_win32</Template>
  <TotalTime>33</TotalTime>
  <Words>600</Words>
  <Application>Microsoft Office PowerPoint</Application>
  <PresentationFormat>Widescreen</PresentationFormat>
  <Paragraphs>39</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Kinetic Letters</vt:lpstr>
      <vt:lpstr>Univers</vt:lpstr>
      <vt:lpstr>GradientUnivers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Redhill C of 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Sandra SAUNDERS</dc:creator>
  <cp:lastModifiedBy>Sandra SAUNDERS</cp:lastModifiedBy>
  <cp:revision>1</cp:revision>
  <dcterms:created xsi:type="dcterms:W3CDTF">2025-09-07T19:14:14Z</dcterms:created>
  <dcterms:modified xsi:type="dcterms:W3CDTF">2025-09-07T19:47:20Z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